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0"/>
  </p:notesMasterIdLst>
  <p:sldIdLst>
    <p:sldId id="272" r:id="rId2"/>
    <p:sldId id="273" r:id="rId3"/>
    <p:sldId id="274" r:id="rId4"/>
    <p:sldId id="282" r:id="rId5"/>
    <p:sldId id="275" r:id="rId6"/>
    <p:sldId id="283" r:id="rId7"/>
    <p:sldId id="284" r:id="rId8"/>
    <p:sldId id="286" r:id="rId9"/>
    <p:sldId id="276" r:id="rId10"/>
    <p:sldId id="285" r:id="rId11"/>
    <p:sldId id="278" r:id="rId12"/>
    <p:sldId id="287" r:id="rId13"/>
    <p:sldId id="279" r:id="rId14"/>
    <p:sldId id="289" r:id="rId15"/>
    <p:sldId id="277" r:id="rId16"/>
    <p:sldId id="288" r:id="rId17"/>
    <p:sldId id="290" r:id="rId18"/>
    <p:sldId id="281" r:id="rId19"/>
    <p:sldId id="291" r:id="rId20"/>
    <p:sldId id="280" r:id="rId21"/>
    <p:sldId id="292" r:id="rId22"/>
    <p:sldId id="297" r:id="rId23"/>
    <p:sldId id="296" r:id="rId24"/>
    <p:sldId id="298" r:id="rId25"/>
    <p:sldId id="299" r:id="rId26"/>
    <p:sldId id="293" r:id="rId27"/>
    <p:sldId id="294" r:id="rId28"/>
    <p:sldId id="295" r:id="rId29"/>
  </p:sldIdLst>
  <p:sldSz cx="12192000" cy="6858000"/>
  <p:notesSz cx="6858000" cy="9144000"/>
  <p:defaultTextStyle>
    <a:defPPr>
      <a:defRPr lang="es-ES_trad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6F08"/>
    <a:srgbClr val="BA640A"/>
    <a:srgbClr val="E00118"/>
    <a:srgbClr val="D7FAFF"/>
    <a:srgbClr val="A6F2FF"/>
    <a:srgbClr val="36028C"/>
    <a:srgbClr val="36008C"/>
    <a:srgbClr val="6C02EC"/>
    <a:srgbClr val="FFE600"/>
    <a:srgbClr val="6C00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52"/>
  </p:normalViewPr>
  <p:slideViewPr>
    <p:cSldViewPr snapToGrid="0" snapToObjects="1">
      <p:cViewPr varScale="1">
        <p:scale>
          <a:sx n="90" d="100"/>
          <a:sy n="90" d="100"/>
        </p:scale>
        <p:origin x="896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notesMaster" Target="notesMasters/notesMaster1.xml"/><Relationship Id="rId31" Type="http://schemas.openxmlformats.org/officeDocument/2006/relationships/presProps" Target="presProps.xml"/><Relationship Id="rId32" Type="http://schemas.openxmlformats.org/officeDocument/2006/relationships/viewProps" Target="view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heme" Target="theme/theme1.xml"/><Relationship Id="rId3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3DF788-F430-2B4B-9900-2247901B3A9C}" type="datetimeFigureOut">
              <a:rPr lang="es-ES_tradnl" smtClean="0"/>
              <a:t>29/4/16</a:t>
            </a:fld>
            <a:endParaRPr lang="es-ES_tradn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_tradn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7EEC96-6191-9C4A-BD4C-4F10908951E4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1236175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F6777-36EC-7B49-BA47-500B055ACD64}" type="datetimeFigureOut">
              <a:rPr lang="es-ES_tradnl" smtClean="0"/>
              <a:t>29/4/16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AB254-B441-EF48-B0FD-7ACA669A2EA3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09777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F6777-36EC-7B49-BA47-500B055ACD64}" type="datetimeFigureOut">
              <a:rPr lang="es-ES_tradnl" smtClean="0"/>
              <a:t>29/4/16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AB254-B441-EF48-B0FD-7ACA669A2EA3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595057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F6777-36EC-7B49-BA47-500B055ACD64}" type="datetimeFigureOut">
              <a:rPr lang="es-ES_tradnl" smtClean="0"/>
              <a:t>29/4/16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AB254-B441-EF48-B0FD-7ACA669A2EA3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099390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F6777-36EC-7B49-BA47-500B055ACD64}" type="datetimeFigureOut">
              <a:rPr lang="es-ES_tradnl" smtClean="0"/>
              <a:t>29/4/16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AB254-B441-EF48-B0FD-7ACA669A2EA3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7396868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F6777-36EC-7B49-BA47-500B055ACD64}" type="datetimeFigureOut">
              <a:rPr lang="es-ES_tradnl" smtClean="0"/>
              <a:t>29/4/16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AB254-B441-EF48-B0FD-7ACA669A2EA3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127211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F6777-36EC-7B49-BA47-500B055ACD64}" type="datetimeFigureOut">
              <a:rPr lang="es-ES_tradnl" smtClean="0"/>
              <a:t>29/4/16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AB254-B441-EF48-B0FD-7ACA669A2EA3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735252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F6777-36EC-7B49-BA47-500B055ACD64}" type="datetimeFigureOut">
              <a:rPr lang="es-ES_tradnl" smtClean="0"/>
              <a:t>29/4/16</a:t>
            </a:fld>
            <a:endParaRPr lang="es-ES_tradnl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AB254-B441-EF48-B0FD-7ACA669A2EA3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7756611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F6777-36EC-7B49-BA47-500B055ACD64}" type="datetimeFigureOut">
              <a:rPr lang="es-ES_tradnl" smtClean="0"/>
              <a:t>29/4/16</a:t>
            </a:fld>
            <a:endParaRPr lang="es-ES_tradnl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AB254-B441-EF48-B0FD-7ACA669A2EA3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310538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F6777-36EC-7B49-BA47-500B055ACD64}" type="datetimeFigureOut">
              <a:rPr lang="es-ES_tradnl" smtClean="0"/>
              <a:t>29/4/16</a:t>
            </a:fld>
            <a:endParaRPr lang="es-ES_tradnl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AB254-B441-EF48-B0FD-7ACA669A2EA3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627949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F6777-36EC-7B49-BA47-500B055ACD64}" type="datetimeFigureOut">
              <a:rPr lang="es-ES_tradnl" smtClean="0"/>
              <a:t>29/4/16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AB254-B441-EF48-B0FD-7ACA669A2EA3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009415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F6777-36EC-7B49-BA47-500B055ACD64}" type="datetimeFigureOut">
              <a:rPr lang="es-ES_tradnl" smtClean="0"/>
              <a:t>29/4/16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AB254-B441-EF48-B0FD-7ACA669A2EA3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922106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AF6777-36EC-7B49-BA47-500B055ACD64}" type="datetimeFigureOut">
              <a:rPr lang="es-ES_tradnl" smtClean="0"/>
              <a:t>29/4/16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AB254-B441-EF48-B0FD-7ACA669A2EA3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11589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25.png"/><Relationship Id="rId6" Type="http://schemas.openxmlformats.org/officeDocument/2006/relationships/image" Target="../media/image26.png"/><Relationship Id="rId7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eg"/><Relationship Id="rId3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4886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948333" cy="854075"/>
          </a:xfrm>
        </p:spPr>
        <p:txBody>
          <a:bodyPr/>
          <a:lstStyle/>
          <a:p>
            <a:r>
              <a:rPr lang="es-ES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anton Black italic Caps"/>
                <a:cs typeface="Panton Black italic Caps"/>
              </a:rPr>
              <a:t>Desarrollo profesoral</a:t>
            </a:r>
            <a:endParaRPr lang="es-ES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Panton Black italic Caps"/>
              <a:cs typeface="Panton Black italic Caps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1" y="1557867"/>
            <a:ext cx="6234112" cy="4809066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es-ES" dirty="0" smtClean="0">
                <a:latin typeface="Avenir Medium" charset="0"/>
                <a:ea typeface="Avenir Medium" charset="0"/>
                <a:cs typeface="Avenir Medium" charset="0"/>
              </a:rPr>
              <a:t>Ampliación  de planta profesores tiempo completo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s-ES" dirty="0" smtClean="0">
                <a:latin typeface="Avenir Medium" charset="0"/>
                <a:ea typeface="Avenir Medium" charset="0"/>
                <a:cs typeface="Avenir Medium" charset="0"/>
              </a:rPr>
              <a:t>20 profesores en formación doctoral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s-ES" dirty="0" smtClean="0">
                <a:latin typeface="Avenir Medium" charset="0"/>
                <a:ea typeface="Avenir Medium" charset="0"/>
                <a:cs typeface="Avenir Medium" charset="0"/>
              </a:rPr>
              <a:t>26 docentes en formación de maestrías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s-ES" dirty="0" smtClean="0">
                <a:latin typeface="Avenir Medium" charset="0"/>
                <a:ea typeface="Avenir Medium" charset="0"/>
                <a:cs typeface="Avenir Medium" charset="0"/>
              </a:rPr>
              <a:t>Actualización del estatuto profesoral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s-ES" dirty="0" smtClean="0">
                <a:latin typeface="Avenir Medium" charset="0"/>
                <a:ea typeface="Avenir Medium" charset="0"/>
                <a:cs typeface="Avenir Medium" charset="0"/>
              </a:rPr>
              <a:t>Formación de 80 tutores virtuales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s-ES" dirty="0" smtClean="0">
                <a:latin typeface="Avenir Medium" charset="0"/>
                <a:ea typeface="Avenir Medium" charset="0"/>
                <a:cs typeface="Avenir Medium" charset="0"/>
              </a:rPr>
              <a:t>Realización XVIII Semana </a:t>
            </a:r>
            <a:r>
              <a:rPr lang="es-ES" dirty="0">
                <a:latin typeface="Avenir Medium" charset="0"/>
                <a:ea typeface="Avenir Medium" charset="0"/>
                <a:cs typeface="Avenir Medium" charset="0"/>
              </a:rPr>
              <a:t>U</a:t>
            </a:r>
            <a:r>
              <a:rPr lang="es-ES" dirty="0" smtClean="0">
                <a:latin typeface="Avenir Medium" charset="0"/>
                <a:ea typeface="Avenir Medium" charset="0"/>
                <a:cs typeface="Avenir Medium" charset="0"/>
              </a:rPr>
              <a:t>niversitaria</a:t>
            </a:r>
            <a:endParaRPr lang="es-ES" dirty="0">
              <a:latin typeface="Avenir Medium" charset="0"/>
              <a:ea typeface="Avenir Medium" charset="0"/>
              <a:cs typeface="Avenir Medium" charset="0"/>
            </a:endParaRPr>
          </a:p>
        </p:txBody>
      </p:sp>
      <p:pic>
        <p:nvPicPr>
          <p:cNvPr id="4" name="Imagen 3" descr="PLUQTQ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060" y="104982"/>
            <a:ext cx="1046408" cy="2160694"/>
          </a:xfrm>
          <a:prstGeom prst="rect">
            <a:avLst/>
          </a:prstGeom>
        </p:spPr>
      </p:pic>
      <p:pic>
        <p:nvPicPr>
          <p:cNvPr id="5" name="Imagen 4" descr="PLUQTQ_UNIAJC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1760" y="6108386"/>
            <a:ext cx="1384108" cy="601763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7959" y="1916244"/>
            <a:ext cx="3795518" cy="3819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294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2235201" y="5401730"/>
            <a:ext cx="9956800" cy="11345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Título 3"/>
          <p:cNvSpPr txBox="1">
            <a:spLocks/>
          </p:cNvSpPr>
          <p:nvPr/>
        </p:nvSpPr>
        <p:spPr>
          <a:xfrm>
            <a:off x="457200" y="4961466"/>
            <a:ext cx="11277600" cy="176582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ts val="9600"/>
              </a:lnSpc>
            </a:pPr>
            <a:r>
              <a:rPr lang="es-ES" sz="9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anton Black italic Caps"/>
                <a:cs typeface="Panton Black italic Caps"/>
              </a:rPr>
              <a:t>INVESTIGACIÓN</a:t>
            </a:r>
            <a:endParaRPr lang="es-ES" sz="9600" dirty="0">
              <a:solidFill>
                <a:schemeClr val="tx1">
                  <a:lumMod val="65000"/>
                  <a:lumOff val="35000"/>
                </a:schemeClr>
              </a:solidFill>
              <a:latin typeface="Panton Light italic Caps"/>
              <a:cs typeface="Panton Light italic Caps"/>
            </a:endParaRPr>
          </a:p>
        </p:txBody>
      </p:sp>
    </p:spTree>
    <p:extLst>
      <p:ext uri="{BB962C8B-B14F-4D97-AF65-F5344CB8AC3E}">
        <p14:creationId xmlns:p14="http://schemas.microsoft.com/office/powerpoint/2010/main" val="510172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948333" cy="854075"/>
          </a:xfrm>
        </p:spPr>
        <p:txBody>
          <a:bodyPr/>
          <a:lstStyle/>
          <a:p>
            <a:r>
              <a:rPr lang="es-ES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anton Black italic Caps"/>
                <a:cs typeface="Panton Black italic Caps"/>
              </a:rPr>
              <a:t>I</a:t>
            </a:r>
            <a:r>
              <a:rPr lang="es-ES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anton Black italic Caps"/>
                <a:cs typeface="Panton Black italic Caps"/>
              </a:rPr>
              <a:t>nvestigación</a:t>
            </a:r>
            <a:endParaRPr lang="es-ES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Panton Black italic Caps"/>
              <a:cs typeface="Panton Black italic Caps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00037" y="1600201"/>
            <a:ext cx="7115175" cy="4809066"/>
          </a:xfrm>
        </p:spPr>
        <p:txBody>
          <a:bodyPr>
            <a:noAutofit/>
          </a:bodyPr>
          <a:lstStyle/>
          <a:p>
            <a:pPr>
              <a:buFont typeface="Wingdings" charset="2"/>
              <a:buChar char="ü"/>
            </a:pPr>
            <a:r>
              <a:rPr lang="es-ES" sz="2000" dirty="0">
                <a:latin typeface="Avenir Medium" charset="0"/>
                <a:ea typeface="Avenir Medium" charset="0"/>
                <a:cs typeface="Avenir Medium" charset="0"/>
              </a:rPr>
              <a:t>Posicionamiento de siete grupos de investigación, </a:t>
            </a:r>
            <a:r>
              <a:rPr lang="es-ES" sz="2000" dirty="0" smtClean="0">
                <a:latin typeface="Avenir Medium" charset="0"/>
                <a:ea typeface="Avenir Medium" charset="0"/>
                <a:cs typeface="Avenir Medium" charset="0"/>
              </a:rPr>
              <a:t>4 categorizados por </a:t>
            </a:r>
            <a:r>
              <a:rPr lang="es-ES" sz="2000" b="1" dirty="0" smtClean="0">
                <a:latin typeface="Avenir Medium" charset="0"/>
                <a:ea typeface="Avenir Medium" charset="0"/>
                <a:cs typeface="Avenir Medium" charset="0"/>
              </a:rPr>
              <a:t>COLCIENCIAS</a:t>
            </a:r>
            <a:endParaRPr lang="es-ES" sz="2000" dirty="0" smtClean="0">
              <a:latin typeface="Avenir Medium" charset="0"/>
              <a:ea typeface="Avenir Medium" charset="0"/>
              <a:cs typeface="Avenir Medium" charset="0"/>
            </a:endParaRPr>
          </a:p>
          <a:p>
            <a:pPr>
              <a:buFont typeface="Wingdings" charset="2"/>
              <a:buChar char="ü"/>
            </a:pPr>
            <a:r>
              <a:rPr lang="es-ES" sz="2000" b="1" dirty="0" smtClean="0">
                <a:latin typeface="Avenir Medium" charset="0"/>
                <a:ea typeface="Avenir Medium" charset="0"/>
                <a:cs typeface="Avenir Medium" charset="0"/>
              </a:rPr>
              <a:t>En </a:t>
            </a:r>
            <a:r>
              <a:rPr lang="es-ES" sz="2000" b="1" dirty="0" err="1" smtClean="0">
                <a:latin typeface="Avenir Medium" charset="0"/>
                <a:ea typeface="Avenir Medium" charset="0"/>
                <a:cs typeface="Avenir Medium" charset="0"/>
              </a:rPr>
              <a:t>categoria</a:t>
            </a:r>
            <a:r>
              <a:rPr lang="es-ES" sz="2000" b="1" dirty="0" smtClean="0">
                <a:latin typeface="Avenir Medium" charset="0"/>
                <a:ea typeface="Avenir Medium" charset="0"/>
                <a:cs typeface="Avenir Medium" charset="0"/>
              </a:rPr>
              <a:t> D: </a:t>
            </a:r>
            <a:r>
              <a:rPr lang="es-ES" sz="2000" b="1" dirty="0" err="1" smtClean="0">
                <a:latin typeface="Avenir Medium" charset="0"/>
                <a:ea typeface="Avenir Medium" charset="0"/>
                <a:cs typeface="Avenir Medium" charset="0"/>
              </a:rPr>
              <a:t>Inteligo</a:t>
            </a:r>
            <a:r>
              <a:rPr lang="es-ES" sz="2000" dirty="0" smtClean="0">
                <a:latin typeface="Avenir Medium" charset="0"/>
                <a:ea typeface="Avenir Medium" charset="0"/>
                <a:cs typeface="Avenir Medium" charset="0"/>
              </a:rPr>
              <a:t> </a:t>
            </a:r>
            <a:r>
              <a:rPr lang="es-ES" sz="2000" dirty="0">
                <a:latin typeface="Avenir Medium" charset="0"/>
                <a:ea typeface="Avenir Medium" charset="0"/>
                <a:cs typeface="Avenir Medium" charset="0"/>
              </a:rPr>
              <a:t>de la Facultad de Ingenierías y GIP de la Facultad de Educación a Distancia y </a:t>
            </a:r>
            <a:r>
              <a:rPr lang="es-ES" sz="2000" dirty="0" smtClean="0">
                <a:latin typeface="Avenir Medium" charset="0"/>
                <a:ea typeface="Avenir Medium" charset="0"/>
                <a:cs typeface="Avenir Medium" charset="0"/>
              </a:rPr>
              <a:t>Virtual</a:t>
            </a:r>
          </a:p>
          <a:p>
            <a:pPr>
              <a:buFont typeface="Wingdings" charset="2"/>
              <a:buChar char="ü"/>
            </a:pPr>
            <a:r>
              <a:rPr lang="es-ES" sz="2000" dirty="0">
                <a:latin typeface="Avenir Medium" charset="0"/>
                <a:ea typeface="Avenir Medium" charset="0"/>
                <a:cs typeface="Avenir Medium" charset="0"/>
              </a:rPr>
              <a:t>E</a:t>
            </a:r>
            <a:r>
              <a:rPr lang="es-ES" sz="2000" dirty="0" smtClean="0">
                <a:latin typeface="Avenir Medium" charset="0"/>
                <a:ea typeface="Avenir Medium" charset="0"/>
                <a:cs typeface="Avenir Medium" charset="0"/>
              </a:rPr>
              <a:t>n </a:t>
            </a:r>
            <a:r>
              <a:rPr lang="es-ES" sz="2000" dirty="0">
                <a:latin typeface="Avenir Medium" charset="0"/>
                <a:ea typeface="Avenir Medium" charset="0"/>
                <a:cs typeface="Avenir Medium" charset="0"/>
              </a:rPr>
              <a:t>categoría </a:t>
            </a:r>
            <a:r>
              <a:rPr lang="es-ES" sz="2000" dirty="0" smtClean="0">
                <a:latin typeface="Avenir Medium" charset="0"/>
                <a:ea typeface="Avenir Medium" charset="0"/>
                <a:cs typeface="Avenir Medium" charset="0"/>
              </a:rPr>
              <a:t>C: Anudamientos </a:t>
            </a:r>
            <a:r>
              <a:rPr lang="es-ES" sz="2000" dirty="0">
                <a:latin typeface="Avenir Medium" charset="0"/>
                <a:ea typeface="Avenir Medium" charset="0"/>
                <a:cs typeface="Avenir Medium" charset="0"/>
              </a:rPr>
              <a:t>de la Facultad de Ciencias Sociales y Humanas y  GISAP </a:t>
            </a:r>
            <a:r>
              <a:rPr lang="es-ES" sz="2000" dirty="0" smtClean="0">
                <a:latin typeface="Avenir Medium" charset="0"/>
                <a:ea typeface="Avenir Medium" charset="0"/>
                <a:cs typeface="Avenir Medium" charset="0"/>
              </a:rPr>
              <a:t>de la Facultad de Educación a Distancia y Virtual</a:t>
            </a:r>
            <a:endParaRPr lang="es-ES" sz="2000" dirty="0">
              <a:latin typeface="Avenir Medium" charset="0"/>
              <a:ea typeface="Avenir Medium" charset="0"/>
              <a:cs typeface="Avenir Medium" charset="0"/>
            </a:endParaRPr>
          </a:p>
          <a:p>
            <a:pPr>
              <a:buFont typeface="Wingdings" charset="2"/>
              <a:buChar char="ü"/>
            </a:pPr>
            <a:r>
              <a:rPr lang="es-ES" sz="2000" dirty="0" smtClean="0">
                <a:latin typeface="Avenir Medium" charset="0"/>
                <a:ea typeface="Avenir Medium" charset="0"/>
                <a:cs typeface="Avenir Medium" charset="0"/>
              </a:rPr>
              <a:t>Gestión </a:t>
            </a:r>
            <a:r>
              <a:rPr lang="es-ES" sz="2000" dirty="0">
                <a:latin typeface="Avenir Medium" charset="0"/>
                <a:ea typeface="Avenir Medium" charset="0"/>
                <a:cs typeface="Avenir Medium" charset="0"/>
              </a:rPr>
              <a:t>de 5 proyectos de investigación, 2 aprobados con presupuesto cercano a 79 millones de </a:t>
            </a:r>
            <a:r>
              <a:rPr lang="es-ES" sz="2000" dirty="0" smtClean="0">
                <a:latin typeface="Avenir Medium" charset="0"/>
                <a:ea typeface="Avenir Medium" charset="0"/>
                <a:cs typeface="Avenir Medium" charset="0"/>
              </a:rPr>
              <a:t>pesos</a:t>
            </a:r>
            <a:endParaRPr lang="es-ES" sz="2000" dirty="0">
              <a:latin typeface="Avenir Medium" charset="0"/>
              <a:ea typeface="Avenir Medium" charset="0"/>
              <a:cs typeface="Avenir Medium" charset="0"/>
            </a:endParaRPr>
          </a:p>
          <a:p>
            <a:pPr>
              <a:buFont typeface="Wingdings" charset="2"/>
              <a:buChar char="ü"/>
            </a:pPr>
            <a:r>
              <a:rPr lang="es-ES" sz="2000" dirty="0" smtClean="0">
                <a:latin typeface="Avenir Medium" charset="0"/>
                <a:ea typeface="Avenir Medium" charset="0"/>
                <a:cs typeface="Avenir Medium" charset="0"/>
              </a:rPr>
              <a:t>6 </a:t>
            </a:r>
            <a:r>
              <a:rPr lang="es-ES" sz="2000" dirty="0">
                <a:latin typeface="Avenir Medium" charset="0"/>
                <a:ea typeface="Avenir Medium" charset="0"/>
                <a:cs typeface="Avenir Medium" charset="0"/>
              </a:rPr>
              <a:t>proyectos de investigación </a:t>
            </a:r>
            <a:r>
              <a:rPr lang="es-ES" sz="2000" dirty="0" smtClean="0">
                <a:latin typeface="Avenir Medium" charset="0"/>
                <a:ea typeface="Avenir Medium" charset="0"/>
                <a:cs typeface="Avenir Medium" charset="0"/>
              </a:rPr>
              <a:t>activos</a:t>
            </a:r>
          </a:p>
          <a:p>
            <a:pPr>
              <a:buFont typeface="Wingdings" charset="2"/>
              <a:buChar char="ü"/>
            </a:pPr>
            <a:r>
              <a:rPr lang="es-ES" sz="2000" dirty="0" smtClean="0">
                <a:latin typeface="Avenir Medium" charset="0"/>
                <a:ea typeface="Avenir Medium" charset="0"/>
                <a:cs typeface="Avenir Medium" charset="0"/>
              </a:rPr>
              <a:t>18 </a:t>
            </a:r>
            <a:r>
              <a:rPr lang="es-ES" sz="2000" dirty="0">
                <a:latin typeface="Avenir Medium" charset="0"/>
                <a:ea typeface="Avenir Medium" charset="0"/>
                <a:cs typeface="Avenir Medium" charset="0"/>
              </a:rPr>
              <a:t>proyectos de doctorados </a:t>
            </a:r>
            <a:r>
              <a:rPr lang="es-ES" sz="2000" dirty="0" smtClean="0">
                <a:latin typeface="Avenir Medium" charset="0"/>
                <a:ea typeface="Avenir Medium" charset="0"/>
                <a:cs typeface="Avenir Medium" charset="0"/>
              </a:rPr>
              <a:t>aprobados</a:t>
            </a:r>
            <a:endParaRPr lang="es-ES" sz="2000" dirty="0">
              <a:latin typeface="Avenir Medium" charset="0"/>
              <a:ea typeface="Avenir Medium" charset="0"/>
              <a:cs typeface="Avenir Medium" charset="0"/>
            </a:endParaRPr>
          </a:p>
          <a:p>
            <a:pPr>
              <a:buFont typeface="Wingdings" charset="2"/>
              <a:buChar char="ü"/>
            </a:pPr>
            <a:r>
              <a:rPr lang="es-ES" sz="2000" dirty="0" smtClean="0">
                <a:latin typeface="Avenir Medium" charset="0"/>
                <a:ea typeface="Avenir Medium" charset="0"/>
                <a:cs typeface="Avenir Medium" charset="0"/>
              </a:rPr>
              <a:t>Investigación </a:t>
            </a:r>
            <a:r>
              <a:rPr lang="es-ES" sz="2000" dirty="0">
                <a:latin typeface="Avenir Medium" charset="0"/>
                <a:ea typeface="Avenir Medium" charset="0"/>
                <a:cs typeface="Avenir Medium" charset="0"/>
              </a:rPr>
              <a:t>formativa, activos 15 semilleros en las 4 facultades</a:t>
            </a:r>
          </a:p>
        </p:txBody>
      </p:sp>
      <p:pic>
        <p:nvPicPr>
          <p:cNvPr id="4" name="Imagen 3" descr="PLUQTQ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060" y="104982"/>
            <a:ext cx="1046408" cy="2160694"/>
          </a:xfrm>
          <a:prstGeom prst="rect">
            <a:avLst/>
          </a:prstGeom>
        </p:spPr>
      </p:pic>
      <p:pic>
        <p:nvPicPr>
          <p:cNvPr id="5" name="Imagen 4" descr="PLUQTQ_UNIAJC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1760" y="6108386"/>
            <a:ext cx="1384108" cy="601763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1441" y="1419366"/>
            <a:ext cx="5044427" cy="4808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352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4013200" y="4233329"/>
            <a:ext cx="8178800" cy="11345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/>
          <p:cNvSpPr/>
          <p:nvPr/>
        </p:nvSpPr>
        <p:spPr>
          <a:xfrm>
            <a:off x="7670800" y="5401730"/>
            <a:ext cx="4521200" cy="11345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Título 3"/>
          <p:cNvSpPr txBox="1">
            <a:spLocks/>
          </p:cNvSpPr>
          <p:nvPr/>
        </p:nvSpPr>
        <p:spPr>
          <a:xfrm>
            <a:off x="457200" y="4961466"/>
            <a:ext cx="11277600" cy="176582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ts val="9600"/>
              </a:lnSpc>
            </a:pPr>
            <a:r>
              <a:rPr lang="es-ES" sz="9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anton Black italic Caps"/>
                <a:cs typeface="Panton Black italic Caps"/>
              </a:rPr>
              <a:t>PROYECCIÓN</a:t>
            </a:r>
          </a:p>
          <a:p>
            <a:pPr algn="r">
              <a:lnSpc>
                <a:spcPts val="9600"/>
              </a:lnSpc>
            </a:pPr>
            <a:r>
              <a:rPr lang="es-ES" sz="9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anton Light italic Caps"/>
                <a:cs typeface="Panton Light italic Caps"/>
              </a:rPr>
              <a:t>SOCIAL</a:t>
            </a:r>
            <a:endParaRPr lang="es-ES" sz="9600" dirty="0">
              <a:solidFill>
                <a:schemeClr val="tx1">
                  <a:lumMod val="65000"/>
                  <a:lumOff val="35000"/>
                </a:schemeClr>
              </a:solidFill>
              <a:latin typeface="Panton Light italic Caps"/>
              <a:cs typeface="Panton Light italic Caps"/>
            </a:endParaRPr>
          </a:p>
        </p:txBody>
      </p:sp>
    </p:spTree>
    <p:extLst>
      <p:ext uri="{BB962C8B-B14F-4D97-AF65-F5344CB8AC3E}">
        <p14:creationId xmlns:p14="http://schemas.microsoft.com/office/powerpoint/2010/main" val="1381803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948333" cy="854075"/>
          </a:xfrm>
        </p:spPr>
        <p:txBody>
          <a:bodyPr/>
          <a:lstStyle/>
          <a:p>
            <a:r>
              <a:rPr lang="es-ES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anton Black italic Caps"/>
                <a:cs typeface="Panton Black italic Caps"/>
              </a:rPr>
              <a:t>Proyección social</a:t>
            </a:r>
            <a:endParaRPr lang="es-ES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Panton Black italic Caps"/>
              <a:cs typeface="Panton Black italic Caps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71488" y="1600201"/>
            <a:ext cx="6789121" cy="5109948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es-ES" sz="2000" dirty="0" smtClean="0">
                <a:latin typeface="Avenir Medium" charset="0"/>
                <a:ea typeface="Avenir Medium" charset="0"/>
                <a:cs typeface="Avenir Medium" charset="0"/>
              </a:rPr>
              <a:t>Proyecto de fortalecimiento de competencias gerenciales y de uso de TIC para microempresario y emprendedores, cualificando a 250 beneficiarios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s-ES" sz="2000" dirty="0" smtClean="0">
                <a:latin typeface="Avenir Medium" charset="0"/>
                <a:ea typeface="Avenir Medium" charset="0"/>
                <a:cs typeface="Avenir Medium" charset="0"/>
              </a:rPr>
              <a:t> Convenio con la Secretaria de Educación Municipal, mediante el cual se beneficiaron 150 estudiantes  a través del programa Articulación Educativa de la UNIAJC.</a:t>
            </a:r>
            <a:endParaRPr lang="es-CO" sz="2000" dirty="0" smtClean="0">
              <a:latin typeface="Avenir Medium" charset="0"/>
              <a:ea typeface="Avenir Medium" charset="0"/>
              <a:cs typeface="Avenir Medium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s-ES" sz="2000" dirty="0" smtClean="0">
                <a:latin typeface="Avenir Medium" charset="0"/>
                <a:ea typeface="Avenir Medium" charset="0"/>
                <a:cs typeface="Avenir Medium" charset="0"/>
              </a:rPr>
              <a:t>Proyecto </a:t>
            </a:r>
            <a:r>
              <a:rPr lang="es-ES" sz="2000" dirty="0">
                <a:latin typeface="Avenir Medium" charset="0"/>
                <a:ea typeface="Avenir Medium" charset="0"/>
                <a:cs typeface="Avenir Medium" charset="0"/>
              </a:rPr>
              <a:t>con la Secretaría de Educación Municipal </a:t>
            </a:r>
            <a:r>
              <a:rPr lang="es-ES" sz="2000" dirty="0" smtClean="0">
                <a:latin typeface="Avenir Medium" charset="0"/>
                <a:ea typeface="Avenir Medium" charset="0"/>
                <a:cs typeface="Avenir Medium" charset="0"/>
              </a:rPr>
              <a:t>para </a:t>
            </a:r>
            <a:r>
              <a:rPr lang="es-ES" sz="2000" dirty="0">
                <a:latin typeface="Avenir Medium" charset="0"/>
                <a:ea typeface="Avenir Medium" charset="0"/>
                <a:cs typeface="Avenir Medium" charset="0"/>
              </a:rPr>
              <a:t>adelantar la asistencia técnicas a las 92 </a:t>
            </a:r>
            <a:r>
              <a:rPr lang="es-ES" sz="2000" dirty="0" smtClean="0">
                <a:latin typeface="Avenir Medium" charset="0"/>
                <a:ea typeface="Avenir Medium" charset="0"/>
                <a:cs typeface="Avenir Medium" charset="0"/>
              </a:rPr>
              <a:t>IEO. </a:t>
            </a:r>
            <a:endParaRPr lang="es-ES" sz="2000" dirty="0">
              <a:latin typeface="Avenir Medium" charset="0"/>
              <a:ea typeface="Avenir Medium" charset="0"/>
              <a:cs typeface="Avenir Medium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s-ES" sz="2000" dirty="0">
                <a:latin typeface="Avenir Medium" charset="0"/>
                <a:ea typeface="Avenir Medium" charset="0"/>
                <a:cs typeface="Avenir Medium" charset="0"/>
              </a:rPr>
              <a:t>Alianza T&amp;T Valle Educada y Productiva y Norte del Cauca y Sur del Valle fueron aprobados los registros calificados de </a:t>
            </a:r>
            <a:r>
              <a:rPr lang="es-ES" sz="2000" dirty="0">
                <a:latin typeface="Avenir Medium" charset="0"/>
                <a:ea typeface="Avenir Medium" charset="0"/>
                <a:cs typeface="Avenir Medium" charset="0"/>
              </a:rPr>
              <a:t>7</a:t>
            </a:r>
            <a:r>
              <a:rPr lang="es-ES" sz="2000" dirty="0" smtClean="0">
                <a:latin typeface="Avenir Medium" charset="0"/>
                <a:ea typeface="Avenir Medium" charset="0"/>
                <a:cs typeface="Avenir Medium" charset="0"/>
              </a:rPr>
              <a:t> </a:t>
            </a:r>
            <a:r>
              <a:rPr lang="es-ES" sz="2000" dirty="0">
                <a:latin typeface="Avenir Medium" charset="0"/>
                <a:ea typeface="Avenir Medium" charset="0"/>
                <a:cs typeface="Avenir Medium" charset="0"/>
              </a:rPr>
              <a:t>programas académicos para Cali, Florida y </a:t>
            </a:r>
            <a:r>
              <a:rPr lang="es-ES" sz="2000" dirty="0" err="1">
                <a:latin typeface="Avenir Medium" charset="0"/>
                <a:ea typeface="Avenir Medium" charset="0"/>
                <a:cs typeface="Avenir Medium" charset="0"/>
              </a:rPr>
              <a:t>Guachené</a:t>
            </a:r>
            <a:r>
              <a:rPr lang="es-ES" sz="2000" dirty="0">
                <a:latin typeface="Avenir Medium" charset="0"/>
                <a:ea typeface="Avenir Medium" charset="0"/>
                <a:cs typeface="Avenir Medium" charset="0"/>
              </a:rPr>
              <a:t>. </a:t>
            </a:r>
          </a:p>
          <a:p>
            <a:pPr marL="0" indent="0">
              <a:buNone/>
            </a:pPr>
            <a:endParaRPr lang="es-CO" sz="2000" dirty="0" smtClean="0">
              <a:latin typeface="Avenir Medium" charset="0"/>
              <a:ea typeface="Avenir Medium" charset="0"/>
              <a:cs typeface="Avenir Medium" charset="0"/>
            </a:endParaRPr>
          </a:p>
          <a:p>
            <a:pPr marL="0" indent="0">
              <a:buNone/>
            </a:pPr>
            <a:endParaRPr lang="es-ES" sz="2000" dirty="0" smtClean="0">
              <a:latin typeface="Avenir Medium" charset="0"/>
              <a:ea typeface="Avenir Medium" charset="0"/>
              <a:cs typeface="Avenir Medium" charset="0"/>
            </a:endParaRPr>
          </a:p>
          <a:p>
            <a:pPr marL="0" indent="0">
              <a:buNone/>
            </a:pPr>
            <a:endParaRPr lang="es-ES" sz="2000" dirty="0">
              <a:latin typeface="Avenir Medium" charset="0"/>
              <a:ea typeface="Avenir Medium" charset="0"/>
              <a:cs typeface="Avenir Medium" charset="0"/>
            </a:endParaRPr>
          </a:p>
        </p:txBody>
      </p:sp>
      <p:pic>
        <p:nvPicPr>
          <p:cNvPr id="4" name="Imagen 3" descr="PLUQTQ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060" y="104982"/>
            <a:ext cx="1046408" cy="2160694"/>
          </a:xfrm>
          <a:prstGeom prst="rect">
            <a:avLst/>
          </a:prstGeom>
        </p:spPr>
      </p:pic>
      <p:pic>
        <p:nvPicPr>
          <p:cNvPr id="5" name="Imagen 4" descr="PLUQTQ_UNIAJC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1760" y="6108386"/>
            <a:ext cx="1384108" cy="601763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43812" y="1965426"/>
            <a:ext cx="3470716" cy="3470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939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/>
        </p:nvSpPr>
        <p:spPr>
          <a:xfrm>
            <a:off x="4927600" y="4233329"/>
            <a:ext cx="7264400" cy="11345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Rectángulo 6"/>
          <p:cNvSpPr/>
          <p:nvPr/>
        </p:nvSpPr>
        <p:spPr>
          <a:xfrm>
            <a:off x="3183467" y="5401730"/>
            <a:ext cx="9008533" cy="11345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Título 3"/>
          <p:cNvSpPr txBox="1">
            <a:spLocks/>
          </p:cNvSpPr>
          <p:nvPr/>
        </p:nvSpPr>
        <p:spPr>
          <a:xfrm>
            <a:off x="457200" y="4961466"/>
            <a:ext cx="11277600" cy="176582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ts val="9600"/>
              </a:lnSpc>
            </a:pPr>
            <a:r>
              <a:rPr lang="es-ES" sz="9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anton Black italic Caps"/>
                <a:cs typeface="Panton Black italic Caps"/>
              </a:rPr>
              <a:t>BIENESTAR</a:t>
            </a:r>
          </a:p>
          <a:p>
            <a:pPr algn="r">
              <a:lnSpc>
                <a:spcPts val="9600"/>
              </a:lnSpc>
            </a:pPr>
            <a:r>
              <a:rPr lang="es-ES" sz="9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anton Light italic Caps"/>
                <a:cs typeface="Panton Light italic Caps"/>
              </a:rPr>
              <a:t>UNIVERSITARIO</a:t>
            </a:r>
            <a:endParaRPr lang="es-ES" sz="9600" dirty="0">
              <a:solidFill>
                <a:schemeClr val="tx1">
                  <a:lumMod val="65000"/>
                  <a:lumOff val="35000"/>
                </a:schemeClr>
              </a:solidFill>
              <a:latin typeface="Panton Light italic Caps"/>
              <a:cs typeface="Panton Light italic Caps"/>
            </a:endParaRPr>
          </a:p>
        </p:txBody>
      </p:sp>
    </p:spTree>
    <p:extLst>
      <p:ext uri="{BB962C8B-B14F-4D97-AF65-F5344CB8AC3E}">
        <p14:creationId xmlns:p14="http://schemas.microsoft.com/office/powerpoint/2010/main" val="3974527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948333" cy="854075"/>
          </a:xfrm>
        </p:spPr>
        <p:txBody>
          <a:bodyPr/>
          <a:lstStyle/>
          <a:p>
            <a:r>
              <a:rPr lang="es-ES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anton Black italic Caps"/>
                <a:cs typeface="Panton Black italic Caps"/>
              </a:rPr>
              <a:t>Bienestar universitario</a:t>
            </a:r>
            <a:endParaRPr lang="es-ES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Panton Black italic Caps"/>
              <a:cs typeface="Panton Black italic Caps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74176" y="1600201"/>
            <a:ext cx="7186317" cy="4809066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es-CO" dirty="0">
                <a:latin typeface="Avenir Book" charset="0"/>
                <a:ea typeface="Avenir Book" charset="0"/>
                <a:cs typeface="Avenir Book" charset="0"/>
              </a:rPr>
              <a:t>Se participó en torneos interuniversitarios obteniendo el segundo lugar en </a:t>
            </a:r>
            <a:r>
              <a:rPr lang="es-CO" b="1" dirty="0">
                <a:latin typeface="Avenir Book" charset="0"/>
                <a:ea typeface="Avenir Book" charset="0"/>
                <a:cs typeface="Avenir Book" charset="0"/>
              </a:rPr>
              <a:t>Copa Autónoma</a:t>
            </a:r>
            <a:r>
              <a:rPr lang="es-CO" dirty="0">
                <a:latin typeface="Avenir Book" charset="0"/>
                <a:ea typeface="Avenir Book" charset="0"/>
                <a:cs typeface="Avenir Book" charset="0"/>
              </a:rPr>
              <a:t> y se logró en la </a:t>
            </a:r>
            <a:r>
              <a:rPr lang="es-CO" b="1" dirty="0">
                <a:latin typeface="Avenir Book" charset="0"/>
                <a:ea typeface="Avenir Book" charset="0"/>
                <a:cs typeface="Avenir Book" charset="0"/>
              </a:rPr>
              <a:t>Copa </a:t>
            </a:r>
            <a:r>
              <a:rPr lang="es-CO" b="1" dirty="0" err="1">
                <a:latin typeface="Avenir Book" charset="0"/>
                <a:ea typeface="Avenir Book" charset="0"/>
                <a:cs typeface="Avenir Book" charset="0"/>
              </a:rPr>
              <a:t>Icesi</a:t>
            </a:r>
            <a:r>
              <a:rPr lang="es-CO" b="1" dirty="0">
                <a:latin typeface="Avenir Book" charset="0"/>
                <a:ea typeface="Avenir Book" charset="0"/>
                <a:cs typeface="Avenir Book" charset="0"/>
              </a:rPr>
              <a:t> </a:t>
            </a:r>
            <a:r>
              <a:rPr lang="es-CO" dirty="0">
                <a:latin typeface="Avenir Book" charset="0"/>
                <a:ea typeface="Avenir Book" charset="0"/>
                <a:cs typeface="Avenir Book" charset="0"/>
              </a:rPr>
              <a:t>el campeonato de futbol sala, medalla de oro en ajedrez y medalla de bronce y plata en tenis de mesa. </a:t>
            </a:r>
            <a:endParaRPr lang="es-ES" dirty="0">
              <a:latin typeface="Avenir Book" charset="0"/>
              <a:ea typeface="Avenir Book" charset="0"/>
              <a:cs typeface="Avenir Book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s-CO" dirty="0" smtClean="0">
                <a:latin typeface="Avenir Book" charset="0"/>
                <a:ea typeface="Avenir Book" charset="0"/>
                <a:cs typeface="Avenir Book" charset="0"/>
              </a:rPr>
              <a:t>Como </a:t>
            </a:r>
            <a:r>
              <a:rPr lang="es-CO" dirty="0">
                <a:latin typeface="Avenir Book" charset="0"/>
                <a:ea typeface="Avenir Book" charset="0"/>
                <a:cs typeface="Avenir Book" charset="0"/>
              </a:rPr>
              <a:t>acciones de proyección social cultural se realizaron presentaciones musicales y artísticas en el INPEC de Cali y en las Juntas de Acción Comunal de las comunas 8 y 12</a:t>
            </a:r>
            <a:endParaRPr lang="es-ES" dirty="0" smtClean="0">
              <a:latin typeface="Avenir Book" charset="0"/>
              <a:ea typeface="Avenir Book" charset="0"/>
              <a:cs typeface="Avenir Book" charset="0"/>
            </a:endParaRPr>
          </a:p>
          <a:p>
            <a:pPr marL="0" indent="0">
              <a:buNone/>
            </a:pPr>
            <a:endParaRPr lang="es-ES" dirty="0">
              <a:latin typeface="Avenir Book" charset="0"/>
              <a:ea typeface="Avenir Book" charset="0"/>
              <a:cs typeface="Avenir Book" charset="0"/>
            </a:endParaRPr>
          </a:p>
          <a:p>
            <a:endParaRPr lang="es-ES" dirty="0">
              <a:latin typeface="Avenir Book" charset="0"/>
              <a:ea typeface="Avenir Book" charset="0"/>
              <a:cs typeface="Avenir Book" charset="0"/>
            </a:endParaRPr>
          </a:p>
        </p:txBody>
      </p:sp>
      <p:pic>
        <p:nvPicPr>
          <p:cNvPr id="4" name="Imagen 3" descr="PLUQTQ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060" y="104982"/>
            <a:ext cx="1046408" cy="2160694"/>
          </a:xfrm>
          <a:prstGeom prst="rect">
            <a:avLst/>
          </a:prstGeom>
        </p:spPr>
      </p:pic>
      <p:pic>
        <p:nvPicPr>
          <p:cNvPr id="5" name="Imagen 4" descr="PLUQTQ_UNIAJC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1760" y="6108386"/>
            <a:ext cx="1384108" cy="601763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6414" y="1785214"/>
            <a:ext cx="3540133" cy="4117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768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948333" cy="854075"/>
          </a:xfrm>
        </p:spPr>
        <p:txBody>
          <a:bodyPr/>
          <a:lstStyle/>
          <a:p>
            <a:r>
              <a:rPr lang="es-ES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anton Black italic Caps"/>
                <a:cs typeface="Panton Black italic Caps"/>
              </a:rPr>
              <a:t>Bienestar universitario</a:t>
            </a:r>
            <a:endParaRPr lang="es-ES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Panton Black italic Caps"/>
              <a:cs typeface="Panton Black italic Caps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557867"/>
            <a:ext cx="10515600" cy="4809066"/>
          </a:xfrm>
        </p:spPr>
        <p:txBody>
          <a:bodyPr>
            <a:normAutofit lnSpcReduction="10000"/>
          </a:bodyPr>
          <a:lstStyle/>
          <a:p>
            <a:endParaRPr lang="es-ES" dirty="0">
              <a:latin typeface="Avenir Book" charset="0"/>
              <a:ea typeface="Avenir Book" charset="0"/>
              <a:cs typeface="Avenir Book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s-CO" dirty="0">
                <a:latin typeface="Avenir Book" charset="0"/>
                <a:ea typeface="Avenir Book" charset="0"/>
                <a:cs typeface="Avenir Book" charset="0"/>
              </a:rPr>
              <a:t>Se organizó la Carrera 5K </a:t>
            </a:r>
            <a:r>
              <a:rPr lang="es-CO" b="1" dirty="0" smtClean="0">
                <a:latin typeface="Avenir Book" charset="0"/>
                <a:ea typeface="Avenir Book" charset="0"/>
                <a:cs typeface="Avenir Book" charset="0"/>
              </a:rPr>
              <a:t>“</a:t>
            </a:r>
            <a:r>
              <a:rPr lang="es-CO" b="1" i="1" dirty="0" smtClean="0">
                <a:latin typeface="Avenir Book" charset="0"/>
                <a:ea typeface="Avenir Book" charset="0"/>
                <a:cs typeface="Avenir Book" charset="0"/>
              </a:rPr>
              <a:t>Epick Farallones</a:t>
            </a:r>
            <a:r>
              <a:rPr lang="es-CO" b="1" dirty="0" smtClean="0">
                <a:latin typeface="Avenir Book" charset="0"/>
                <a:ea typeface="Avenir Book" charset="0"/>
                <a:cs typeface="Avenir Book" charset="0"/>
              </a:rPr>
              <a:t>”</a:t>
            </a:r>
            <a:r>
              <a:rPr lang="es-CO" dirty="0" smtClean="0">
                <a:latin typeface="Avenir Book" charset="0"/>
                <a:ea typeface="Avenir Book" charset="0"/>
                <a:cs typeface="Avenir Book" charset="0"/>
              </a:rPr>
              <a:t> con </a:t>
            </a:r>
            <a:r>
              <a:rPr lang="es-CO" dirty="0">
                <a:latin typeface="Avenir Book" charset="0"/>
                <a:ea typeface="Avenir Book" charset="0"/>
                <a:cs typeface="Avenir Book" charset="0"/>
              </a:rPr>
              <a:t>la participación de 400 integrantes de la comunidad </a:t>
            </a:r>
            <a:r>
              <a:rPr lang="es-CO" dirty="0" smtClean="0">
                <a:latin typeface="Avenir Book" charset="0"/>
                <a:ea typeface="Avenir Book" charset="0"/>
                <a:cs typeface="Avenir Book" charset="0"/>
              </a:rPr>
              <a:t>UNIAJC.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s-CO" dirty="0">
                <a:latin typeface="Avenir Book" charset="0"/>
                <a:ea typeface="Avenir Book" charset="0"/>
                <a:cs typeface="Avenir Book" charset="0"/>
              </a:rPr>
              <a:t>S</a:t>
            </a:r>
            <a:r>
              <a:rPr lang="es-CO" dirty="0" smtClean="0">
                <a:latin typeface="Avenir Book" charset="0"/>
                <a:ea typeface="Avenir Book" charset="0"/>
                <a:cs typeface="Avenir Book" charset="0"/>
              </a:rPr>
              <a:t>e </a:t>
            </a:r>
            <a:r>
              <a:rPr lang="es-CO" dirty="0">
                <a:latin typeface="Avenir Book" charset="0"/>
                <a:ea typeface="Avenir Book" charset="0"/>
                <a:cs typeface="Avenir Book" charset="0"/>
              </a:rPr>
              <a:t>celebró el día de los niños en Octubre con participación de 200 niños de funcionarios, docentes y </a:t>
            </a:r>
            <a:r>
              <a:rPr lang="es-CO" dirty="0" smtClean="0">
                <a:latin typeface="Avenir Book" charset="0"/>
                <a:ea typeface="Avenir Book" charset="0"/>
                <a:cs typeface="Avenir Book" charset="0"/>
              </a:rPr>
              <a:t>estudiantes.</a:t>
            </a:r>
            <a:endParaRPr lang="es-ES" dirty="0">
              <a:latin typeface="Avenir Book" charset="0"/>
              <a:ea typeface="Avenir Book" charset="0"/>
              <a:cs typeface="Avenir Book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s-CO" dirty="0">
                <a:latin typeface="Avenir Book" charset="0"/>
                <a:ea typeface="Avenir Book" charset="0"/>
                <a:cs typeface="Avenir Book" charset="0"/>
              </a:rPr>
              <a:t>Se continuó con el Programa de Jóvenes en Acción, </a:t>
            </a:r>
            <a:r>
              <a:rPr lang="es-CO" dirty="0" smtClean="0">
                <a:latin typeface="Avenir Book" charset="0"/>
                <a:ea typeface="Avenir Book" charset="0"/>
                <a:cs typeface="Avenir Book" charset="0"/>
              </a:rPr>
              <a:t>contando </a:t>
            </a:r>
            <a:r>
              <a:rPr lang="es-CO" dirty="0">
                <a:latin typeface="Avenir Book" charset="0"/>
                <a:ea typeface="Avenir Book" charset="0"/>
                <a:cs typeface="Avenir Book" charset="0"/>
              </a:rPr>
              <a:t>con un total de 520 </a:t>
            </a:r>
            <a:r>
              <a:rPr lang="es-CO" dirty="0" smtClean="0">
                <a:latin typeface="Avenir Book" charset="0"/>
                <a:ea typeface="Avenir Book" charset="0"/>
                <a:cs typeface="Avenir Book" charset="0"/>
              </a:rPr>
              <a:t>beneficiaros.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s-ES" b="1" dirty="0">
                <a:latin typeface="Avenir Book" charset="0"/>
                <a:ea typeface="Avenir Book" charset="0"/>
                <a:cs typeface="Avenir Book" charset="0"/>
              </a:rPr>
              <a:t>Desde el PMA:</a:t>
            </a:r>
            <a:r>
              <a:rPr lang="es-ES" dirty="0">
                <a:latin typeface="Avenir Book" charset="0"/>
                <a:ea typeface="Avenir Book" charset="0"/>
                <a:cs typeface="Avenir Book" charset="0"/>
              </a:rPr>
              <a:t> Se logró impactar en el año 2015 a un promedio de 2600 estudiantes de los </a:t>
            </a:r>
            <a:r>
              <a:rPr lang="es-ES" dirty="0" smtClean="0">
                <a:latin typeface="Avenir Book" charset="0"/>
                <a:ea typeface="Avenir Book" charset="0"/>
                <a:cs typeface="Avenir Book" charset="0"/>
              </a:rPr>
              <a:t>tres primeros semestres</a:t>
            </a:r>
            <a:r>
              <a:rPr lang="es-ES" dirty="0" smtClean="0">
                <a:latin typeface="Avenir Book" charset="0"/>
                <a:ea typeface="Avenir Book" charset="0"/>
                <a:cs typeface="Avenir Book" charset="0"/>
              </a:rPr>
              <a:t>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s-CO" b="1" dirty="0"/>
              <a:t>La Universidad otorgó 6180 apoyos financieros y </a:t>
            </a:r>
            <a:r>
              <a:rPr lang="es-CO" b="1" dirty="0" smtClean="0"/>
              <a:t>descuentos por </a:t>
            </a:r>
            <a:r>
              <a:rPr lang="es-CO" b="1" dirty="0"/>
              <a:t>un monto de 1853 millones de pesos.</a:t>
            </a:r>
            <a:r>
              <a:rPr lang="es-ES_tradnl" dirty="0"/>
              <a:t> </a:t>
            </a:r>
            <a:endParaRPr lang="es-CO" dirty="0">
              <a:latin typeface="Avenir Book" charset="0"/>
              <a:ea typeface="Avenir Book" charset="0"/>
              <a:cs typeface="Avenir Book" charset="0"/>
            </a:endParaRPr>
          </a:p>
          <a:p>
            <a:pPr>
              <a:buFont typeface="Wingdings" panose="05000000000000000000" pitchFamily="2" charset="2"/>
              <a:buChar char="ü"/>
            </a:pPr>
            <a:endParaRPr lang="es-CO" dirty="0" smtClean="0">
              <a:latin typeface="Avenir Book" charset="0"/>
              <a:ea typeface="Avenir Book" charset="0"/>
              <a:cs typeface="Avenir Book" charset="0"/>
            </a:endParaRPr>
          </a:p>
          <a:p>
            <a:endParaRPr lang="es-ES" dirty="0">
              <a:latin typeface="Avenir Book" charset="0"/>
              <a:ea typeface="Avenir Book" charset="0"/>
              <a:cs typeface="Avenir Book" charset="0"/>
            </a:endParaRPr>
          </a:p>
        </p:txBody>
      </p:sp>
      <p:pic>
        <p:nvPicPr>
          <p:cNvPr id="4" name="Imagen 3" descr="PLUQTQ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060" y="104982"/>
            <a:ext cx="1046408" cy="2160694"/>
          </a:xfrm>
          <a:prstGeom prst="rect">
            <a:avLst/>
          </a:prstGeom>
        </p:spPr>
      </p:pic>
      <p:pic>
        <p:nvPicPr>
          <p:cNvPr id="5" name="Imagen 4" descr="PLUQTQ_UNIAJC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1760" y="6108386"/>
            <a:ext cx="1384108" cy="601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064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3928533" y="4233329"/>
            <a:ext cx="8263467" cy="11345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/>
          <p:cNvSpPr/>
          <p:nvPr/>
        </p:nvSpPr>
        <p:spPr>
          <a:xfrm>
            <a:off x="1202267" y="5401730"/>
            <a:ext cx="10989733" cy="11345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Título 3"/>
          <p:cNvSpPr txBox="1">
            <a:spLocks/>
          </p:cNvSpPr>
          <p:nvPr/>
        </p:nvSpPr>
        <p:spPr>
          <a:xfrm>
            <a:off x="457200" y="4961466"/>
            <a:ext cx="11277600" cy="176582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ts val="9600"/>
              </a:lnSpc>
            </a:pPr>
            <a:r>
              <a:rPr lang="es-ES" sz="9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anton Black italic Caps"/>
                <a:cs typeface="Panton Black italic Caps"/>
              </a:rPr>
              <a:t>GESTIÓN DEL </a:t>
            </a:r>
            <a:r>
              <a:rPr lang="es-ES" sz="9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anton Light italic Caps"/>
                <a:cs typeface="Panton Light italic Caps"/>
              </a:rPr>
              <a:t>TALENTO HUMANO</a:t>
            </a:r>
            <a:endParaRPr lang="es-ES" sz="9600" dirty="0">
              <a:solidFill>
                <a:schemeClr val="tx1">
                  <a:lumMod val="65000"/>
                  <a:lumOff val="35000"/>
                </a:schemeClr>
              </a:solidFill>
              <a:latin typeface="Panton Light italic Caps"/>
              <a:cs typeface="Panton Light italic Caps"/>
            </a:endParaRPr>
          </a:p>
        </p:txBody>
      </p:sp>
    </p:spTree>
    <p:extLst>
      <p:ext uri="{BB962C8B-B14F-4D97-AF65-F5344CB8AC3E}">
        <p14:creationId xmlns:p14="http://schemas.microsoft.com/office/powerpoint/2010/main" val="590467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948333" cy="854075"/>
          </a:xfrm>
        </p:spPr>
        <p:txBody>
          <a:bodyPr/>
          <a:lstStyle/>
          <a:p>
            <a:r>
              <a:rPr lang="es-ES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anton Black italic Caps"/>
                <a:cs typeface="Panton Black italic Caps"/>
              </a:rPr>
              <a:t>Gestión del talento humano</a:t>
            </a:r>
            <a:endParaRPr lang="es-ES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Panton Black italic Caps"/>
              <a:cs typeface="Panton Black italic Caps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557867"/>
            <a:ext cx="7462838" cy="4809066"/>
          </a:xfrm>
        </p:spPr>
        <p:txBody>
          <a:bodyPr>
            <a:normAutofit lnSpcReduction="10000"/>
          </a:bodyPr>
          <a:lstStyle/>
          <a:p>
            <a:pPr lvl="1">
              <a:buFont typeface="Wingdings" panose="05000000000000000000" pitchFamily="2" charset="2"/>
              <a:buChar char="ü"/>
            </a:pPr>
            <a:r>
              <a:rPr lang="es-ES" sz="2800" dirty="0">
                <a:latin typeface="Avenir Book" charset="0"/>
                <a:ea typeface="Avenir Book" charset="0"/>
                <a:cs typeface="Avenir Book" charset="0"/>
              </a:rPr>
              <a:t>42 personas de nivel </a:t>
            </a:r>
            <a:r>
              <a:rPr lang="es-ES" sz="2800" dirty="0" smtClean="0">
                <a:latin typeface="Avenir Book" charset="0"/>
                <a:ea typeface="Avenir Book" charset="0"/>
                <a:cs typeface="Avenir Book" charset="0"/>
              </a:rPr>
              <a:t>directivo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s-ES" sz="2800" dirty="0" smtClean="0">
                <a:latin typeface="Avenir Book" charset="0"/>
                <a:ea typeface="Avenir Book" charset="0"/>
                <a:cs typeface="Avenir Book" charset="0"/>
              </a:rPr>
              <a:t>3 </a:t>
            </a:r>
            <a:r>
              <a:rPr lang="es-ES" sz="2800" dirty="0">
                <a:latin typeface="Avenir Book" charset="0"/>
                <a:ea typeface="Avenir Book" charset="0"/>
                <a:cs typeface="Avenir Book" charset="0"/>
              </a:rPr>
              <a:t>personas de nivel </a:t>
            </a:r>
            <a:r>
              <a:rPr lang="es-ES" sz="2800" dirty="0" smtClean="0">
                <a:latin typeface="Avenir Book" charset="0"/>
                <a:ea typeface="Avenir Book" charset="0"/>
                <a:cs typeface="Avenir Book" charset="0"/>
              </a:rPr>
              <a:t>asesor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s-ES" sz="2800" dirty="0" smtClean="0">
                <a:latin typeface="Avenir Book" charset="0"/>
                <a:ea typeface="Avenir Book" charset="0"/>
                <a:cs typeface="Avenir Book" charset="0"/>
              </a:rPr>
              <a:t>16 profesionales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s-ES" sz="2800" dirty="0" smtClean="0">
                <a:latin typeface="Avenir Book" charset="0"/>
                <a:ea typeface="Avenir Book" charset="0"/>
                <a:cs typeface="Avenir Book" charset="0"/>
              </a:rPr>
              <a:t>146 técnicos </a:t>
            </a:r>
            <a:r>
              <a:rPr lang="es-ES" sz="2800" dirty="0">
                <a:latin typeface="Avenir Book" charset="0"/>
                <a:ea typeface="Avenir Book" charset="0"/>
                <a:cs typeface="Avenir Book" charset="0"/>
              </a:rPr>
              <a:t>y </a:t>
            </a:r>
            <a:r>
              <a:rPr lang="es-ES" sz="2800" dirty="0" smtClean="0">
                <a:latin typeface="Avenir Book" charset="0"/>
                <a:ea typeface="Avenir Book" charset="0"/>
                <a:cs typeface="Avenir Book" charset="0"/>
              </a:rPr>
              <a:t>asistencial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s-ES" sz="2800" dirty="0" smtClean="0">
                <a:latin typeface="Avenir Book" charset="0"/>
                <a:ea typeface="Avenir Book" charset="0"/>
                <a:cs typeface="Avenir Book" charset="0"/>
              </a:rPr>
              <a:t>Total </a:t>
            </a:r>
            <a:r>
              <a:rPr lang="es-ES" sz="2800" dirty="0">
                <a:latin typeface="Avenir Book" charset="0"/>
                <a:ea typeface="Avenir Book" charset="0"/>
                <a:cs typeface="Avenir Book" charset="0"/>
              </a:rPr>
              <a:t>207 funcionarios </a:t>
            </a:r>
            <a:r>
              <a:rPr lang="es-ES" sz="2800" dirty="0" smtClean="0">
                <a:latin typeface="Avenir Book" charset="0"/>
                <a:ea typeface="Avenir Book" charset="0"/>
                <a:cs typeface="Avenir Book" charset="0"/>
              </a:rPr>
              <a:t>Administrativos</a:t>
            </a:r>
            <a:endParaRPr lang="es-ES" sz="2800" dirty="0">
              <a:latin typeface="Avenir Book" charset="0"/>
              <a:ea typeface="Avenir Book" charset="0"/>
              <a:cs typeface="Avenir Book" charset="0"/>
            </a:endParaRPr>
          </a:p>
          <a:p>
            <a:pPr lvl="1">
              <a:buFont typeface="Wingdings" panose="05000000000000000000" pitchFamily="2" charset="2"/>
              <a:buChar char="ü"/>
            </a:pPr>
            <a:r>
              <a:rPr lang="es-ES" sz="2800" dirty="0" smtClean="0">
                <a:latin typeface="Avenir Book" charset="0"/>
                <a:ea typeface="Avenir Book" charset="0"/>
                <a:cs typeface="Avenir Book" charset="0"/>
              </a:rPr>
              <a:t>73 docentes ocasionales de </a:t>
            </a:r>
            <a:r>
              <a:rPr lang="es-ES" sz="2800" dirty="0">
                <a:latin typeface="Avenir Book" charset="0"/>
                <a:ea typeface="Avenir Book" charset="0"/>
                <a:cs typeface="Avenir Book" charset="0"/>
              </a:rPr>
              <a:t>tiempo </a:t>
            </a:r>
            <a:r>
              <a:rPr lang="es-ES" sz="2800" dirty="0" smtClean="0">
                <a:latin typeface="Avenir Book" charset="0"/>
                <a:ea typeface="Avenir Book" charset="0"/>
                <a:cs typeface="Avenir Book" charset="0"/>
              </a:rPr>
              <a:t>completo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s-ES" sz="2800" dirty="0" smtClean="0">
                <a:latin typeface="Avenir Book" charset="0"/>
                <a:ea typeface="Avenir Book" charset="0"/>
                <a:cs typeface="Avenir Book" charset="0"/>
              </a:rPr>
              <a:t>380 </a:t>
            </a:r>
            <a:r>
              <a:rPr lang="es-ES" sz="2800" dirty="0">
                <a:latin typeface="Avenir Book" charset="0"/>
                <a:ea typeface="Avenir Book" charset="0"/>
                <a:cs typeface="Avenir Book" charset="0"/>
              </a:rPr>
              <a:t>docentes hora </a:t>
            </a:r>
            <a:r>
              <a:rPr lang="es-ES" sz="2800" dirty="0" smtClean="0">
                <a:latin typeface="Avenir Book" charset="0"/>
                <a:ea typeface="Avenir Book" charset="0"/>
                <a:cs typeface="Avenir Book" charset="0"/>
              </a:rPr>
              <a:t>cátedra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s-ES" sz="2800" dirty="0" smtClean="0">
                <a:latin typeface="Avenir Book" charset="0"/>
                <a:ea typeface="Avenir Book" charset="0"/>
                <a:cs typeface="Avenir Book" charset="0"/>
              </a:rPr>
              <a:t>24 </a:t>
            </a:r>
            <a:r>
              <a:rPr lang="es-ES" sz="2800" dirty="0">
                <a:latin typeface="Avenir Book" charset="0"/>
                <a:ea typeface="Avenir Book" charset="0"/>
                <a:cs typeface="Avenir Book" charset="0"/>
              </a:rPr>
              <a:t>docentes de </a:t>
            </a:r>
            <a:r>
              <a:rPr lang="es-ES" sz="2800" dirty="0" smtClean="0">
                <a:latin typeface="Avenir Book" charset="0"/>
                <a:ea typeface="Avenir Book" charset="0"/>
                <a:cs typeface="Avenir Book" charset="0"/>
              </a:rPr>
              <a:t>carrera</a:t>
            </a:r>
            <a:endParaRPr lang="es-ES" sz="2800" dirty="0">
              <a:latin typeface="Avenir Book" charset="0"/>
              <a:ea typeface="Avenir Book" charset="0"/>
              <a:cs typeface="Avenir Book" charset="0"/>
            </a:endParaRPr>
          </a:p>
          <a:p>
            <a:pPr lvl="1">
              <a:buFont typeface="Wingdings" panose="05000000000000000000" pitchFamily="2" charset="2"/>
              <a:buChar char="ü"/>
            </a:pPr>
            <a:r>
              <a:rPr lang="es-ES" sz="2800" dirty="0" smtClean="0">
                <a:latin typeface="Avenir Book" charset="0"/>
                <a:ea typeface="Avenir Book" charset="0"/>
                <a:cs typeface="Avenir Book" charset="0"/>
              </a:rPr>
              <a:t>Taller </a:t>
            </a:r>
            <a:r>
              <a:rPr lang="es-ES" sz="2800" dirty="0">
                <a:latin typeface="Avenir Book" charset="0"/>
                <a:ea typeface="Avenir Book" charset="0"/>
                <a:cs typeface="Avenir Book" charset="0"/>
              </a:rPr>
              <a:t>Habilidades </a:t>
            </a:r>
            <a:r>
              <a:rPr lang="es-ES" sz="2800" dirty="0" err="1" smtClean="0">
                <a:latin typeface="Avenir Book" charset="0"/>
                <a:ea typeface="Avenir Book" charset="0"/>
                <a:cs typeface="Avenir Book" charset="0"/>
              </a:rPr>
              <a:t>Sociolaborales</a:t>
            </a:r>
            <a:r>
              <a:rPr lang="es-ES" sz="2800" dirty="0" smtClean="0">
                <a:latin typeface="Avenir Book" charset="0"/>
                <a:ea typeface="Avenir Book" charset="0"/>
                <a:cs typeface="Avenir Book" charset="0"/>
              </a:rPr>
              <a:t> en </a:t>
            </a:r>
            <a:r>
              <a:rPr lang="es-ES" sz="2800" dirty="0">
                <a:latin typeface="Avenir Book" charset="0"/>
                <a:ea typeface="Avenir Book" charset="0"/>
                <a:cs typeface="Avenir Book" charset="0"/>
              </a:rPr>
              <a:t>el marco </a:t>
            </a:r>
            <a:r>
              <a:rPr lang="es-ES" sz="2800" dirty="0" smtClean="0">
                <a:latin typeface="Avenir Book" charset="0"/>
                <a:ea typeface="Avenir Book" charset="0"/>
                <a:cs typeface="Avenir Book" charset="0"/>
              </a:rPr>
              <a:t>del </a:t>
            </a:r>
            <a:r>
              <a:rPr lang="es-ES" sz="2800" dirty="0">
                <a:latin typeface="Avenir Book" charset="0"/>
                <a:ea typeface="Avenir Book" charset="0"/>
                <a:cs typeface="Avenir Book" charset="0"/>
              </a:rPr>
              <a:t>D</a:t>
            </a:r>
            <a:r>
              <a:rPr lang="es-ES" sz="2800" dirty="0" smtClean="0">
                <a:latin typeface="Avenir Book" charset="0"/>
                <a:ea typeface="Avenir Book" charset="0"/>
                <a:cs typeface="Avenir Book" charset="0"/>
              </a:rPr>
              <a:t>esarrollo </a:t>
            </a:r>
            <a:r>
              <a:rPr lang="es-ES" sz="2800" dirty="0">
                <a:latin typeface="Avenir Book" charset="0"/>
                <a:ea typeface="Avenir Book" charset="0"/>
                <a:cs typeface="Avenir Book" charset="0"/>
              </a:rPr>
              <a:t>O</a:t>
            </a:r>
            <a:r>
              <a:rPr lang="es-ES" sz="2800" dirty="0" smtClean="0">
                <a:latin typeface="Avenir Book" charset="0"/>
                <a:ea typeface="Avenir Book" charset="0"/>
                <a:cs typeface="Avenir Book" charset="0"/>
              </a:rPr>
              <a:t>rganizacional</a:t>
            </a:r>
            <a:endParaRPr lang="es-ES" sz="2800" dirty="0">
              <a:latin typeface="Avenir Book" charset="0"/>
              <a:ea typeface="Avenir Book" charset="0"/>
              <a:cs typeface="Avenir Book" charset="0"/>
            </a:endParaRPr>
          </a:p>
          <a:p>
            <a:pPr marL="0" indent="0">
              <a:buNone/>
            </a:pPr>
            <a:endParaRPr lang="es-ES" dirty="0">
              <a:latin typeface="Avenir Book" charset="0"/>
              <a:ea typeface="Avenir Book" charset="0"/>
              <a:cs typeface="Avenir Book" charset="0"/>
            </a:endParaRPr>
          </a:p>
        </p:txBody>
      </p:sp>
      <p:pic>
        <p:nvPicPr>
          <p:cNvPr id="4" name="Imagen 3" descr="PLUQTQ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060" y="104982"/>
            <a:ext cx="1046408" cy="2160694"/>
          </a:xfrm>
          <a:prstGeom prst="rect">
            <a:avLst/>
          </a:prstGeom>
        </p:spPr>
      </p:pic>
      <p:pic>
        <p:nvPicPr>
          <p:cNvPr id="5" name="Imagen 4" descr="PLUQTQ_UNIAJC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1760" y="6108386"/>
            <a:ext cx="1384108" cy="601763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60365" y="1650083"/>
            <a:ext cx="1832326" cy="4819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225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8472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999067" y="1862665"/>
            <a:ext cx="10735733" cy="11345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Rectángulo 6"/>
          <p:cNvSpPr/>
          <p:nvPr/>
        </p:nvSpPr>
        <p:spPr>
          <a:xfrm>
            <a:off x="7721600" y="3031064"/>
            <a:ext cx="4013200" cy="11345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Rectángulo 3"/>
          <p:cNvSpPr/>
          <p:nvPr/>
        </p:nvSpPr>
        <p:spPr>
          <a:xfrm>
            <a:off x="3081868" y="4233329"/>
            <a:ext cx="8788400" cy="11345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/>
          <p:cNvSpPr/>
          <p:nvPr/>
        </p:nvSpPr>
        <p:spPr>
          <a:xfrm>
            <a:off x="812801" y="5401730"/>
            <a:ext cx="10921999" cy="11345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Título 3"/>
          <p:cNvSpPr txBox="1">
            <a:spLocks/>
          </p:cNvSpPr>
          <p:nvPr/>
        </p:nvSpPr>
        <p:spPr>
          <a:xfrm>
            <a:off x="457200" y="4961466"/>
            <a:ext cx="11277600" cy="176582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ts val="9600"/>
              </a:lnSpc>
            </a:pPr>
            <a:r>
              <a:rPr lang="es-ES" sz="8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anton Black italic Caps"/>
                <a:cs typeface="Panton Black italic Caps"/>
              </a:rPr>
              <a:t>INFRAESTRUCTURA FÍSICA, </a:t>
            </a:r>
            <a:r>
              <a:rPr lang="es-ES" sz="8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anton Light italic Caps"/>
                <a:cs typeface="Panton Light italic Caps"/>
              </a:rPr>
              <a:t>EQUIPAMENTO Y MEDIOS EDUCATIVOS</a:t>
            </a:r>
            <a:endParaRPr lang="es-ES" sz="8800" dirty="0">
              <a:solidFill>
                <a:schemeClr val="tx1">
                  <a:lumMod val="65000"/>
                  <a:lumOff val="35000"/>
                </a:schemeClr>
              </a:solidFill>
              <a:latin typeface="Panton Light italic Caps"/>
              <a:cs typeface="Panton Light italic Caps"/>
            </a:endParaRPr>
          </a:p>
        </p:txBody>
      </p:sp>
    </p:spTree>
    <p:extLst>
      <p:ext uri="{BB962C8B-B14F-4D97-AF65-F5344CB8AC3E}">
        <p14:creationId xmlns:p14="http://schemas.microsoft.com/office/powerpoint/2010/main" val="34647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297393"/>
            <a:ext cx="9948333" cy="854075"/>
          </a:xfrm>
        </p:spPr>
        <p:txBody>
          <a:bodyPr>
            <a:normAutofit fontScale="90000"/>
          </a:bodyPr>
          <a:lstStyle/>
          <a:p>
            <a:r>
              <a:rPr lang="es-ES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anton Black italic Caps"/>
                <a:cs typeface="Panton Black italic Caps"/>
              </a:rPr>
              <a:t>Infraestructura física, equipamiento y medios educativos</a:t>
            </a:r>
            <a:endParaRPr lang="es-ES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Panton Black italic Caps"/>
              <a:cs typeface="Panton Black italic Caps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74176" y="1557867"/>
            <a:ext cx="6408761" cy="4809066"/>
          </a:xfrm>
        </p:spPr>
        <p:txBody>
          <a:bodyPr>
            <a:normAutofit fontScale="25000" lnSpcReduction="20000"/>
          </a:bodyPr>
          <a:lstStyle/>
          <a:p>
            <a:pPr algn="just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s-CO" sz="8000" dirty="0" smtClean="0">
                <a:latin typeface="Avenir Book" charset="0"/>
                <a:ea typeface="Avenir Book" charset="0"/>
                <a:cs typeface="Avenir Book" charset="0"/>
              </a:rPr>
              <a:t>Centro </a:t>
            </a:r>
            <a:r>
              <a:rPr lang="es-CO" sz="8000" dirty="0">
                <a:latin typeface="Avenir Book" charset="0"/>
                <a:ea typeface="Avenir Book" charset="0"/>
                <a:cs typeface="Avenir Book" charset="0"/>
              </a:rPr>
              <a:t>Especializado de Entrenamiento de Tareas de Alto Riesgo con una inversión de </a:t>
            </a:r>
            <a:r>
              <a:rPr lang="es-CO" sz="8000" dirty="0" smtClean="0">
                <a:latin typeface="Avenir Book" charset="0"/>
                <a:ea typeface="Avenir Book" charset="0"/>
                <a:cs typeface="Avenir Book" charset="0"/>
              </a:rPr>
              <a:t>total </a:t>
            </a:r>
            <a:r>
              <a:rPr lang="es-CO" sz="8000" dirty="0">
                <a:latin typeface="Avenir Book" charset="0"/>
                <a:ea typeface="Avenir Book" charset="0"/>
                <a:cs typeface="Avenir Book" charset="0"/>
              </a:rPr>
              <a:t>de </a:t>
            </a:r>
            <a:r>
              <a:rPr lang="es-CO" sz="8000" dirty="0" smtClean="0">
                <a:latin typeface="Avenir Book" charset="0"/>
                <a:ea typeface="Avenir Book" charset="0"/>
                <a:cs typeface="Avenir Book" charset="0"/>
              </a:rPr>
              <a:t>$207.638.833. 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s-CO" sz="8000" dirty="0" smtClean="0">
                <a:latin typeface="Avenir Book" charset="0"/>
                <a:ea typeface="Avenir Book" charset="0"/>
                <a:cs typeface="Avenir Book" charset="0"/>
              </a:rPr>
              <a:t>Escenarios deportivos </a:t>
            </a:r>
            <a:r>
              <a:rPr lang="es-CO" sz="8000" dirty="0">
                <a:latin typeface="Avenir Book" charset="0"/>
                <a:ea typeface="Avenir Book" charset="0"/>
                <a:cs typeface="Avenir Book" charset="0"/>
              </a:rPr>
              <a:t>con una inversión </a:t>
            </a:r>
            <a:r>
              <a:rPr lang="es-CO" sz="8000" dirty="0" smtClean="0">
                <a:latin typeface="Avenir Book" charset="0"/>
                <a:ea typeface="Avenir Book" charset="0"/>
                <a:cs typeface="Avenir Book" charset="0"/>
              </a:rPr>
              <a:t>de </a:t>
            </a:r>
            <a:r>
              <a:rPr lang="es-CO" sz="8000" dirty="0">
                <a:latin typeface="Avenir Book" charset="0"/>
                <a:ea typeface="Avenir Book" charset="0"/>
                <a:cs typeface="Avenir Book" charset="0"/>
              </a:rPr>
              <a:t>$</a:t>
            </a:r>
            <a:r>
              <a:rPr lang="es-CO" sz="8000" dirty="0" smtClean="0">
                <a:latin typeface="Avenir Book" charset="0"/>
                <a:ea typeface="Avenir Book" charset="0"/>
                <a:cs typeface="Avenir Book" charset="0"/>
              </a:rPr>
              <a:t>340.049.893.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s-CO" sz="8000" dirty="0" smtClean="0">
                <a:latin typeface="Avenir Book" charset="0"/>
                <a:ea typeface="Avenir Book" charset="0"/>
                <a:cs typeface="Avenir Book" charset="0"/>
              </a:rPr>
              <a:t> </a:t>
            </a:r>
            <a:r>
              <a:rPr lang="es-CO" sz="8000" dirty="0">
                <a:latin typeface="Avenir Book" charset="0"/>
                <a:ea typeface="Avenir Book" charset="0"/>
                <a:cs typeface="Avenir Book" charset="0"/>
              </a:rPr>
              <a:t>S</a:t>
            </a:r>
            <a:r>
              <a:rPr lang="es-CO" sz="8000" dirty="0" smtClean="0">
                <a:latin typeface="Avenir Book" charset="0"/>
                <a:ea typeface="Avenir Book" charset="0"/>
                <a:cs typeface="Avenir Book" charset="0"/>
              </a:rPr>
              <a:t>e </a:t>
            </a:r>
            <a:r>
              <a:rPr lang="es-CO" sz="8000" dirty="0">
                <a:latin typeface="Avenir Book" charset="0"/>
                <a:ea typeface="Avenir Book" charset="0"/>
                <a:cs typeface="Avenir Book" charset="0"/>
              </a:rPr>
              <a:t>adjudicó contrato para la recuperación del </a:t>
            </a:r>
            <a:r>
              <a:rPr lang="es-CO" sz="8000" b="1" dirty="0" err="1">
                <a:latin typeface="Avenir Book" charset="0"/>
                <a:ea typeface="Avenir Book" charset="0"/>
                <a:cs typeface="Avenir Book" charset="0"/>
              </a:rPr>
              <a:t>Teatrino</a:t>
            </a:r>
            <a:r>
              <a:rPr lang="es-CO" sz="8000" dirty="0">
                <a:latin typeface="Avenir Book" charset="0"/>
                <a:ea typeface="Avenir Book" charset="0"/>
                <a:cs typeface="Avenir Book" charset="0"/>
              </a:rPr>
              <a:t> por un valor total de $</a:t>
            </a:r>
            <a:r>
              <a:rPr lang="es-CO" sz="8000" dirty="0" smtClean="0">
                <a:latin typeface="Avenir Book" charset="0"/>
                <a:ea typeface="Avenir Book" charset="0"/>
                <a:cs typeface="Avenir Book" charset="0"/>
              </a:rPr>
              <a:t>131.136.479.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s-CO" sz="8000" dirty="0">
                <a:latin typeface="Avenir Book" charset="0"/>
                <a:ea typeface="Avenir Book" charset="0"/>
                <a:cs typeface="Avenir Book" charset="0"/>
              </a:rPr>
              <a:t>En la Sede Norte, se adjudicó el contrato para la implementación del proyecto  de climatización de </a:t>
            </a:r>
            <a:r>
              <a:rPr lang="es-CO" sz="8000" dirty="0" smtClean="0">
                <a:latin typeface="Avenir Book" charset="0"/>
                <a:ea typeface="Avenir Book" charset="0"/>
                <a:cs typeface="Avenir Book" charset="0"/>
              </a:rPr>
              <a:t>espacios, </a:t>
            </a:r>
            <a:r>
              <a:rPr lang="es-CO" sz="8000" dirty="0">
                <a:latin typeface="Avenir Book" charset="0"/>
                <a:ea typeface="Avenir Book" charset="0"/>
                <a:cs typeface="Avenir Book" charset="0"/>
              </a:rPr>
              <a:t>donde se destacan 10 aulas bloque C 2º piso; Bloque Bienestar Universitario, Laboratorios de Sistemas en Sede principal y en la sede Estación I, por un valor de </a:t>
            </a:r>
            <a:r>
              <a:rPr lang="es-CO" sz="8000" dirty="0" smtClean="0">
                <a:latin typeface="Avenir Book" charset="0"/>
                <a:ea typeface="Avenir Book" charset="0"/>
                <a:cs typeface="Avenir Book" charset="0"/>
              </a:rPr>
              <a:t>$801.898.751</a:t>
            </a:r>
            <a:r>
              <a:rPr lang="es-CO" sz="8000" dirty="0">
                <a:latin typeface="Avenir Book" charset="0"/>
                <a:ea typeface="Avenir Book" charset="0"/>
                <a:cs typeface="Avenir Book" charset="0"/>
              </a:rPr>
              <a:t>.</a:t>
            </a:r>
            <a:endParaRPr lang="es-CO" sz="8000" dirty="0" smtClean="0">
              <a:latin typeface="Avenir Book" charset="0"/>
              <a:ea typeface="Avenir Book" charset="0"/>
              <a:cs typeface="Avenir Book" charset="0"/>
            </a:endParaRPr>
          </a:p>
          <a:p>
            <a:pPr marL="0" indent="0">
              <a:lnSpc>
                <a:spcPct val="120000"/>
              </a:lnSpc>
              <a:buNone/>
            </a:pPr>
            <a:endParaRPr lang="es-CO" dirty="0">
              <a:latin typeface="Avenir Book" charset="0"/>
              <a:ea typeface="Avenir Book" charset="0"/>
              <a:cs typeface="Avenir Book" charset="0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ü"/>
            </a:pPr>
            <a:endParaRPr lang="es-CO" dirty="0" smtClean="0">
              <a:latin typeface="Avenir Book" charset="0"/>
              <a:ea typeface="Avenir Book" charset="0"/>
              <a:cs typeface="Avenir Book" charset="0"/>
            </a:endParaRPr>
          </a:p>
          <a:p>
            <a:pPr>
              <a:lnSpc>
                <a:spcPct val="120000"/>
              </a:lnSpc>
            </a:pPr>
            <a:r>
              <a:rPr lang="es-CO" sz="1400" dirty="0">
                <a:latin typeface="Avenir Book" charset="0"/>
                <a:ea typeface="Avenir Book" charset="0"/>
                <a:cs typeface="Avenir Book" charset="0"/>
              </a:rPr>
              <a:t>  </a:t>
            </a:r>
            <a:endParaRPr lang="es-CO" sz="2400" dirty="0">
              <a:latin typeface="Avenir Book" charset="0"/>
              <a:ea typeface="Avenir Book" charset="0"/>
              <a:cs typeface="Avenir Book" charset="0"/>
            </a:endParaRPr>
          </a:p>
          <a:p>
            <a:pPr marL="0" indent="0">
              <a:lnSpc>
                <a:spcPct val="120000"/>
              </a:lnSpc>
              <a:buNone/>
            </a:pPr>
            <a:endParaRPr lang="es-CO" dirty="0">
              <a:latin typeface="Avenir Book" charset="0"/>
              <a:ea typeface="Avenir Book" charset="0"/>
              <a:cs typeface="Avenir Book" charset="0"/>
            </a:endParaRPr>
          </a:p>
          <a:p>
            <a:pPr lvl="1">
              <a:lnSpc>
                <a:spcPct val="120000"/>
              </a:lnSpc>
            </a:pPr>
            <a:endParaRPr lang="es-ES" dirty="0">
              <a:latin typeface="Avenir Book" charset="0"/>
              <a:ea typeface="Avenir Book" charset="0"/>
              <a:cs typeface="Avenir Book" charset="0"/>
            </a:endParaRPr>
          </a:p>
        </p:txBody>
      </p:sp>
      <p:pic>
        <p:nvPicPr>
          <p:cNvPr id="4" name="Imagen 3" descr="PLUQTQ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060" y="104982"/>
            <a:ext cx="1046408" cy="2160694"/>
          </a:xfrm>
          <a:prstGeom prst="rect">
            <a:avLst/>
          </a:prstGeom>
        </p:spPr>
      </p:pic>
      <p:pic>
        <p:nvPicPr>
          <p:cNvPr id="5" name="Imagen 4" descr="PLUQTQ_UNIAJC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1760" y="6108386"/>
            <a:ext cx="1384108" cy="601763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4021" y="1733162"/>
            <a:ext cx="4315257" cy="4315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397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297393"/>
            <a:ext cx="9948333" cy="854075"/>
          </a:xfrm>
        </p:spPr>
        <p:txBody>
          <a:bodyPr>
            <a:normAutofit fontScale="90000"/>
          </a:bodyPr>
          <a:lstStyle/>
          <a:p>
            <a:r>
              <a:rPr lang="es-ES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anton Black italic Caps"/>
                <a:cs typeface="Panton Black italic Caps"/>
              </a:rPr>
              <a:t>Infraestructura física, equipamiento y medios educativos</a:t>
            </a:r>
            <a:endParaRPr lang="es-ES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Panton Black italic Caps"/>
              <a:cs typeface="Panton Black italic Caps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74177" y="1557867"/>
            <a:ext cx="6140924" cy="4885796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es-CO" sz="2000" dirty="0">
                <a:latin typeface="Avenir Book" charset="0"/>
                <a:ea typeface="Avenir Book" charset="0"/>
                <a:cs typeface="Avenir Book" charset="0"/>
              </a:rPr>
              <a:t>C</a:t>
            </a:r>
            <a:r>
              <a:rPr lang="es-CO" sz="2000" dirty="0" smtClean="0">
                <a:latin typeface="Avenir Book" charset="0"/>
                <a:ea typeface="Avenir Book" charset="0"/>
                <a:cs typeface="Avenir Book" charset="0"/>
              </a:rPr>
              <a:t>ompra de equipamiento para el fortalecimiento de los escenarios de </a:t>
            </a:r>
            <a:r>
              <a:rPr lang="es-CO" sz="2000" dirty="0" smtClean="0">
                <a:latin typeface="Avenir Book" charset="0"/>
                <a:ea typeface="Avenir Book" charset="0"/>
                <a:cs typeface="Avenir Book" charset="0"/>
              </a:rPr>
              <a:t>prácticas </a:t>
            </a:r>
            <a:r>
              <a:rPr lang="es-CO" sz="2000" dirty="0" smtClean="0">
                <a:latin typeface="Avenir Book" charset="0"/>
                <a:ea typeface="Avenir Book" charset="0"/>
                <a:cs typeface="Avenir Book" charset="0"/>
              </a:rPr>
              <a:t>por un valor de </a:t>
            </a:r>
            <a:r>
              <a:rPr lang="es-CO" sz="2000" dirty="0" smtClean="0">
                <a:latin typeface="Avenir Book" charset="0"/>
                <a:ea typeface="Avenir Book" charset="0"/>
                <a:cs typeface="Avenir Book" charset="0"/>
              </a:rPr>
              <a:t>401</a:t>
            </a:r>
            <a:r>
              <a:rPr lang="es-CO" sz="2000" dirty="0" smtClean="0">
                <a:latin typeface="Avenir Book" charset="0"/>
                <a:ea typeface="Avenir Book" charset="0"/>
                <a:cs typeface="Avenir Book" charset="0"/>
              </a:rPr>
              <a:t>.500.000</a:t>
            </a:r>
            <a:r>
              <a:rPr lang="es-CO" sz="2000" dirty="0" smtClean="0">
                <a:latin typeface="Avenir Book" charset="0"/>
                <a:ea typeface="Avenir Book" charset="0"/>
                <a:cs typeface="Avenir Book" charset="0"/>
              </a:rPr>
              <a:t>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s-CO" sz="2000" dirty="0">
                <a:latin typeface="Avenir Book" charset="0"/>
                <a:ea typeface="Avenir Book" charset="0"/>
                <a:cs typeface="Avenir Book" charset="0"/>
              </a:rPr>
              <a:t>A</a:t>
            </a:r>
            <a:r>
              <a:rPr lang="es-CO" sz="2000" dirty="0" smtClean="0">
                <a:latin typeface="Avenir Book" charset="0"/>
                <a:ea typeface="Avenir Book" charset="0"/>
                <a:cs typeface="Avenir Book" charset="0"/>
              </a:rPr>
              <a:t>ctualización de dos salas de cómputo de los laboratorios de sistemas de la UNIAJC; la cobertura de las zonas WI-FI, en el Bloque Principal Sede Norte, Sede Sur, Edificio CEFTEL y Bloque Estación I.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s-CO" sz="2000" dirty="0" smtClean="0">
                <a:latin typeface="Avenir Book" charset="0"/>
                <a:ea typeface="Avenir Book" charset="0"/>
                <a:cs typeface="Avenir Book" charset="0"/>
              </a:rPr>
              <a:t>La actualización del cableado estructurado para la Sala de Física y Sala Multimedia en la Sede Sur;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s-CO" sz="2000" dirty="0" smtClean="0">
                <a:latin typeface="Avenir Book" charset="0"/>
                <a:ea typeface="Avenir Book" charset="0"/>
                <a:cs typeface="Avenir Book" charset="0"/>
              </a:rPr>
              <a:t>Desarrollo institucional alcanzado por la UNIAJC del 75% de Infraestructura Tecnológica en el marco del proyecto de Gobierno en Línea-SIGEP </a:t>
            </a:r>
            <a:r>
              <a:rPr lang="es-ES_tradnl" sz="2000" dirty="0" smtClean="0">
                <a:latin typeface="Avenir Book" charset="0"/>
                <a:ea typeface="Avenir Book" charset="0"/>
                <a:cs typeface="Avenir Book" charset="0"/>
              </a:rPr>
              <a:t> por un monto de $ 805.000.889</a:t>
            </a:r>
            <a:endParaRPr lang="es-CO" sz="2000" dirty="0" smtClean="0">
              <a:latin typeface="Avenir Book" charset="0"/>
              <a:ea typeface="Avenir Book" charset="0"/>
              <a:cs typeface="Avenir Book" charset="0"/>
            </a:endParaRPr>
          </a:p>
          <a:p>
            <a:pPr marL="0" indent="0">
              <a:buNone/>
            </a:pPr>
            <a:endParaRPr lang="es-CO" sz="1100" dirty="0" smtClean="0">
              <a:latin typeface="Avenir Book" charset="0"/>
              <a:ea typeface="Avenir Book" charset="0"/>
              <a:cs typeface="Avenir Book" charset="0"/>
            </a:endParaRPr>
          </a:p>
          <a:p>
            <a:pPr>
              <a:buFont typeface="Wingdings" panose="05000000000000000000" pitchFamily="2" charset="2"/>
              <a:buChar char="ü"/>
            </a:pPr>
            <a:endParaRPr lang="es-CO" sz="1100" dirty="0" smtClean="0">
              <a:latin typeface="Avenir Book" charset="0"/>
              <a:ea typeface="Avenir Book" charset="0"/>
              <a:cs typeface="Avenir Book" charset="0"/>
            </a:endParaRPr>
          </a:p>
          <a:p>
            <a:r>
              <a:rPr lang="es-CO" sz="600" dirty="0">
                <a:latin typeface="Avenir Book" charset="0"/>
                <a:ea typeface="Avenir Book" charset="0"/>
                <a:cs typeface="Avenir Book" charset="0"/>
              </a:rPr>
              <a:t>  </a:t>
            </a:r>
            <a:endParaRPr lang="es-CO" sz="1050" dirty="0">
              <a:latin typeface="Avenir Book" charset="0"/>
              <a:ea typeface="Avenir Book" charset="0"/>
              <a:cs typeface="Avenir Book" charset="0"/>
            </a:endParaRPr>
          </a:p>
          <a:p>
            <a:pPr marL="0" indent="0">
              <a:buNone/>
            </a:pPr>
            <a:endParaRPr lang="es-CO" sz="1100" dirty="0">
              <a:latin typeface="Avenir Book" charset="0"/>
              <a:ea typeface="Avenir Book" charset="0"/>
              <a:cs typeface="Avenir Book" charset="0"/>
            </a:endParaRPr>
          </a:p>
          <a:p>
            <a:pPr lvl="1"/>
            <a:endParaRPr lang="es-ES" sz="1050" dirty="0">
              <a:latin typeface="Avenir Book" charset="0"/>
              <a:ea typeface="Avenir Book" charset="0"/>
              <a:cs typeface="Avenir Book" charset="0"/>
            </a:endParaRPr>
          </a:p>
        </p:txBody>
      </p:sp>
      <p:pic>
        <p:nvPicPr>
          <p:cNvPr id="4" name="Imagen 3" descr="PLUQTQ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060" y="104982"/>
            <a:ext cx="1046408" cy="2160694"/>
          </a:xfrm>
          <a:prstGeom prst="rect">
            <a:avLst/>
          </a:prstGeom>
        </p:spPr>
      </p:pic>
      <p:pic>
        <p:nvPicPr>
          <p:cNvPr id="5" name="Imagen 4" descr="PLUQTQ_UNIAJC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1760" y="6108386"/>
            <a:ext cx="1384108" cy="601763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8251" y="2371823"/>
            <a:ext cx="4924217" cy="2940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881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3928533" y="4233329"/>
            <a:ext cx="8263467" cy="11345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/>
          <p:cNvSpPr/>
          <p:nvPr/>
        </p:nvSpPr>
        <p:spPr>
          <a:xfrm>
            <a:off x="1202267" y="5401730"/>
            <a:ext cx="10989733" cy="11345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Título 3"/>
          <p:cNvSpPr txBox="1">
            <a:spLocks/>
          </p:cNvSpPr>
          <p:nvPr/>
        </p:nvSpPr>
        <p:spPr>
          <a:xfrm>
            <a:off x="457200" y="4961466"/>
            <a:ext cx="11277600" cy="176582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ts val="9600"/>
              </a:lnSpc>
            </a:pPr>
            <a:r>
              <a:rPr lang="es-ES" sz="9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anton Black italic Caps"/>
                <a:cs typeface="Panton Light italic Caps"/>
              </a:rPr>
              <a:t>ESTRUCTURA ORGANIZACIONAL Y DE GESTIÓN</a:t>
            </a:r>
            <a:endParaRPr lang="es-ES" sz="9600" dirty="0">
              <a:solidFill>
                <a:schemeClr val="tx1">
                  <a:lumMod val="65000"/>
                  <a:lumOff val="35000"/>
                </a:schemeClr>
              </a:solidFill>
              <a:latin typeface="Panton Light italic Caps"/>
              <a:cs typeface="Panton Light italic Caps"/>
            </a:endParaRPr>
          </a:p>
        </p:txBody>
      </p:sp>
    </p:spTree>
    <p:extLst>
      <p:ext uri="{BB962C8B-B14F-4D97-AF65-F5344CB8AC3E}">
        <p14:creationId xmlns:p14="http://schemas.microsoft.com/office/powerpoint/2010/main" val="1194281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297393"/>
            <a:ext cx="9948333" cy="854075"/>
          </a:xfrm>
        </p:spPr>
        <p:txBody>
          <a:bodyPr>
            <a:normAutofit fontScale="90000"/>
          </a:bodyPr>
          <a:lstStyle/>
          <a:p>
            <a:r>
              <a:rPr lang="es-ES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anton Black italic Caps"/>
                <a:cs typeface="Panton Black italic Caps"/>
              </a:rPr>
              <a:t>Estructura organizacional y de gestión</a:t>
            </a:r>
            <a:endParaRPr lang="es-ES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Panton Black italic Caps"/>
              <a:cs typeface="Panton Black italic Caps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74176" y="1557867"/>
            <a:ext cx="7212487" cy="4809066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es-CO" sz="2000" dirty="0">
                <a:latin typeface="Avenir Book" charset="0"/>
                <a:ea typeface="Avenir Book" charset="0"/>
                <a:cs typeface="Avenir Book" charset="0"/>
              </a:rPr>
              <a:t>S</a:t>
            </a:r>
            <a:r>
              <a:rPr lang="es-CO" sz="2000" dirty="0" smtClean="0">
                <a:latin typeface="Avenir Book" charset="0"/>
                <a:ea typeface="Avenir Book" charset="0"/>
                <a:cs typeface="Avenir Book" charset="0"/>
              </a:rPr>
              <a:t>e </a:t>
            </a:r>
            <a:r>
              <a:rPr lang="es-CO" sz="2000" dirty="0">
                <a:latin typeface="Avenir Book" charset="0"/>
                <a:ea typeface="Avenir Book" charset="0"/>
                <a:cs typeface="Avenir Book" charset="0"/>
              </a:rPr>
              <a:t>realizó seguimiento al cumplimiento de requisitos del MECI dictaminando que “Son Eficientes, los controles institucionales ejercidos para el cumplimiento del Marco Normativo</a:t>
            </a:r>
            <a:r>
              <a:rPr lang="es-CO" sz="2000" dirty="0" smtClean="0">
                <a:latin typeface="Avenir Book" charset="0"/>
                <a:ea typeface="Avenir Book" charset="0"/>
                <a:cs typeface="Avenir Book" charset="0"/>
              </a:rPr>
              <a:t>”.</a:t>
            </a:r>
            <a:endParaRPr lang="es-CO" sz="2000" dirty="0" smtClean="0">
              <a:latin typeface="Avenir Book" charset="0"/>
              <a:ea typeface="Avenir Book" charset="0"/>
              <a:cs typeface="Avenir Book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s-CO" sz="2000" dirty="0" smtClean="0">
                <a:latin typeface="Avenir Book" charset="0"/>
                <a:ea typeface="Avenir Book" charset="0"/>
                <a:cs typeface="Avenir Book" charset="0"/>
              </a:rPr>
              <a:t>Se recertificó en las normas  ICONTEC NTCGP </a:t>
            </a:r>
            <a:r>
              <a:rPr lang="es-CO" sz="2000" dirty="0">
                <a:latin typeface="Avenir Book" charset="0"/>
                <a:ea typeface="Avenir Book" charset="0"/>
                <a:cs typeface="Avenir Book" charset="0"/>
              </a:rPr>
              <a:t>1000 e ISO </a:t>
            </a:r>
            <a:r>
              <a:rPr lang="es-CO" sz="2000" dirty="0" smtClean="0">
                <a:latin typeface="Avenir Book" charset="0"/>
                <a:ea typeface="Avenir Book" charset="0"/>
                <a:cs typeface="Avenir Book" charset="0"/>
              </a:rPr>
              <a:t>9001.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s-CO" sz="2000" dirty="0" smtClean="0">
                <a:latin typeface="Avenir Book" charset="0"/>
                <a:ea typeface="Avenir Book" charset="0"/>
                <a:cs typeface="Avenir Book" charset="0"/>
              </a:rPr>
              <a:t> </a:t>
            </a:r>
            <a:r>
              <a:rPr lang="es-CO" sz="2000" dirty="0">
                <a:latin typeface="Avenir Book" charset="0"/>
                <a:ea typeface="Avenir Book" charset="0"/>
                <a:cs typeface="Avenir Book" charset="0"/>
              </a:rPr>
              <a:t>S</a:t>
            </a:r>
            <a:r>
              <a:rPr lang="es-CO" sz="2000" dirty="0" smtClean="0">
                <a:latin typeface="Avenir Book" charset="0"/>
                <a:ea typeface="Avenir Book" charset="0"/>
                <a:cs typeface="Avenir Book" charset="0"/>
              </a:rPr>
              <a:t>e </a:t>
            </a:r>
            <a:r>
              <a:rPr lang="es-CO" sz="2000" dirty="0">
                <a:latin typeface="Avenir Book" charset="0"/>
                <a:ea typeface="Avenir Book" charset="0"/>
                <a:cs typeface="Avenir Book" charset="0"/>
              </a:rPr>
              <a:t>realizó el Programa de Gestión Integral de Residuos Sólidos (PGIRS) con alcance a todas las sedes de la </a:t>
            </a:r>
            <a:r>
              <a:rPr lang="es-CO" sz="2000" dirty="0" smtClean="0">
                <a:latin typeface="Avenir Book" charset="0"/>
                <a:ea typeface="Avenir Book" charset="0"/>
                <a:cs typeface="Avenir Book" charset="0"/>
              </a:rPr>
              <a:t>institución.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s-CO" sz="2000" b="1" dirty="0">
                <a:latin typeface="Avenir Book" charset="0"/>
                <a:ea typeface="Avenir Book" charset="0"/>
                <a:cs typeface="Avenir Book" charset="0"/>
              </a:rPr>
              <a:t>Seguridad y Salud en el Trabajo,</a:t>
            </a:r>
            <a:r>
              <a:rPr lang="es-CO" sz="2000" dirty="0">
                <a:latin typeface="Avenir Book" charset="0"/>
                <a:ea typeface="Avenir Book" charset="0"/>
                <a:cs typeface="Avenir Book" charset="0"/>
              </a:rPr>
              <a:t> se llevaron a cabo 13 capacitaciones con una asistencia de 134 funcionarios. Comparadas con el año 2014 y la </a:t>
            </a:r>
            <a:r>
              <a:rPr lang="es-CO" sz="2000" u="sng" dirty="0">
                <a:latin typeface="Avenir Book" charset="0"/>
                <a:ea typeface="Avenir Book" charset="0"/>
                <a:cs typeface="Avenir Book" charset="0"/>
              </a:rPr>
              <a:t>Accidentalidad</a:t>
            </a:r>
            <a:r>
              <a:rPr lang="es-CO" sz="2000" dirty="0">
                <a:latin typeface="Avenir Book" charset="0"/>
                <a:ea typeface="Avenir Book" charset="0"/>
                <a:cs typeface="Avenir Book" charset="0"/>
              </a:rPr>
              <a:t> se redujo 62% </a:t>
            </a:r>
            <a:endParaRPr lang="es-CO" sz="2000" dirty="0" smtClean="0">
              <a:latin typeface="Avenir Book" charset="0"/>
              <a:ea typeface="Avenir Book" charset="0"/>
              <a:cs typeface="Avenir Book" charset="0"/>
            </a:endParaRPr>
          </a:p>
          <a:p>
            <a:pPr marL="0" indent="0">
              <a:buNone/>
            </a:pPr>
            <a:endParaRPr lang="es-CO" sz="700" dirty="0" smtClean="0">
              <a:latin typeface="Avenir Book" charset="0"/>
              <a:ea typeface="Avenir Book" charset="0"/>
              <a:cs typeface="Avenir Book" charset="0"/>
            </a:endParaRPr>
          </a:p>
          <a:p>
            <a:pPr>
              <a:buFont typeface="Wingdings" panose="05000000000000000000" pitchFamily="2" charset="2"/>
              <a:buChar char="ü"/>
            </a:pPr>
            <a:endParaRPr lang="es-CO" sz="700" dirty="0" smtClean="0">
              <a:latin typeface="Avenir Book" charset="0"/>
              <a:ea typeface="Avenir Book" charset="0"/>
              <a:cs typeface="Avenir Book" charset="0"/>
            </a:endParaRPr>
          </a:p>
          <a:p>
            <a:r>
              <a:rPr lang="es-CO" sz="400" dirty="0">
                <a:latin typeface="Avenir Book" charset="0"/>
                <a:ea typeface="Avenir Book" charset="0"/>
                <a:cs typeface="Avenir Book" charset="0"/>
              </a:rPr>
              <a:t>  </a:t>
            </a:r>
            <a:endParaRPr lang="es-CO" sz="600" dirty="0">
              <a:latin typeface="Avenir Book" charset="0"/>
              <a:ea typeface="Avenir Book" charset="0"/>
              <a:cs typeface="Avenir Book" charset="0"/>
            </a:endParaRPr>
          </a:p>
          <a:p>
            <a:pPr marL="0" indent="0">
              <a:buNone/>
            </a:pPr>
            <a:endParaRPr lang="es-CO" sz="700" dirty="0">
              <a:latin typeface="Avenir Book" charset="0"/>
              <a:ea typeface="Avenir Book" charset="0"/>
              <a:cs typeface="Avenir Book" charset="0"/>
            </a:endParaRPr>
          </a:p>
          <a:p>
            <a:pPr lvl="1"/>
            <a:endParaRPr lang="es-ES" sz="600" dirty="0">
              <a:latin typeface="Avenir Book" charset="0"/>
              <a:ea typeface="Avenir Book" charset="0"/>
              <a:cs typeface="Avenir Book" charset="0"/>
            </a:endParaRPr>
          </a:p>
        </p:txBody>
      </p:sp>
      <p:pic>
        <p:nvPicPr>
          <p:cNvPr id="4" name="Imagen 3" descr="PLUQTQ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060" y="104982"/>
            <a:ext cx="1046408" cy="2160694"/>
          </a:xfrm>
          <a:prstGeom prst="rect">
            <a:avLst/>
          </a:prstGeom>
        </p:spPr>
      </p:pic>
      <p:pic>
        <p:nvPicPr>
          <p:cNvPr id="5" name="Imagen 4" descr="PLUQTQ_UNIAJC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1760" y="6108386"/>
            <a:ext cx="1384108" cy="601763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5621" y="2213844"/>
            <a:ext cx="3010184" cy="3894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790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297393"/>
            <a:ext cx="9948333" cy="854075"/>
          </a:xfrm>
        </p:spPr>
        <p:txBody>
          <a:bodyPr>
            <a:normAutofit fontScale="90000"/>
          </a:bodyPr>
          <a:lstStyle/>
          <a:p>
            <a:r>
              <a:rPr lang="es-ES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anton Black italic Caps"/>
                <a:cs typeface="Panton Black italic Caps"/>
              </a:rPr>
              <a:t>Estructura organizacional y de gestión</a:t>
            </a:r>
            <a:endParaRPr lang="es-ES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Panton Black italic Caps"/>
              <a:cs typeface="Panton Black italic Caps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74176" y="1557867"/>
            <a:ext cx="7198199" cy="4809066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  <a:spcBef>
                <a:spcPts val="500"/>
              </a:spcBef>
              <a:buFont typeface="Wingdings" panose="05000000000000000000" pitchFamily="2" charset="2"/>
              <a:buChar char="ü"/>
            </a:pPr>
            <a:r>
              <a:rPr lang="es-CO" sz="8000" dirty="0" smtClean="0">
                <a:latin typeface="Avenir Book" charset="0"/>
                <a:ea typeface="Avenir Book" charset="0"/>
                <a:cs typeface="Avenir Book" charset="0"/>
              </a:rPr>
              <a:t>Las </a:t>
            </a:r>
            <a:r>
              <a:rPr lang="es-CO" sz="8000" dirty="0">
                <a:latin typeface="Avenir Book" charset="0"/>
                <a:ea typeface="Avenir Book" charset="0"/>
                <a:cs typeface="Avenir Book" charset="0"/>
              </a:rPr>
              <a:t>redes sociales institucionales presentaron 1.709 nuevos </a:t>
            </a:r>
            <a:r>
              <a:rPr lang="es-CO" sz="8000" dirty="0" smtClean="0">
                <a:latin typeface="Avenir Book" charset="0"/>
                <a:ea typeface="Avenir Book" charset="0"/>
                <a:cs typeface="Avenir Book" charset="0"/>
              </a:rPr>
              <a:t>seguidores </a:t>
            </a:r>
            <a:endParaRPr lang="es-CO" sz="8000" dirty="0">
              <a:latin typeface="Avenir Book" charset="0"/>
              <a:ea typeface="Avenir Book" charset="0"/>
              <a:cs typeface="Avenir Book" charset="0"/>
            </a:endParaRPr>
          </a:p>
          <a:p>
            <a:pPr>
              <a:lnSpc>
                <a:spcPct val="120000"/>
              </a:lnSpc>
              <a:spcBef>
                <a:spcPts val="500"/>
              </a:spcBef>
              <a:buFont typeface="Wingdings" panose="05000000000000000000" pitchFamily="2" charset="2"/>
              <a:buChar char="ü"/>
            </a:pPr>
            <a:r>
              <a:rPr lang="es-CO" sz="8000" dirty="0" smtClean="0">
                <a:latin typeface="Avenir Book" charset="0"/>
                <a:ea typeface="Avenir Book" charset="0"/>
                <a:cs typeface="Avenir Book" charset="0"/>
              </a:rPr>
              <a:t>Se </a:t>
            </a:r>
            <a:r>
              <a:rPr lang="es-CO" sz="8000" dirty="0">
                <a:latin typeface="Avenir Book" charset="0"/>
                <a:ea typeface="Avenir Book" charset="0"/>
                <a:cs typeface="Avenir Book" charset="0"/>
              </a:rPr>
              <a:t>publicaron 77 videos incluidos noticias UNIAJC al canal </a:t>
            </a:r>
            <a:r>
              <a:rPr lang="es-CO" sz="8000" dirty="0" err="1">
                <a:latin typeface="Avenir Book" charset="0"/>
                <a:ea typeface="Avenir Book" charset="0"/>
                <a:cs typeface="Avenir Book" charset="0"/>
              </a:rPr>
              <a:t>Youtube</a:t>
            </a:r>
            <a:r>
              <a:rPr lang="es-CO" sz="8000" dirty="0">
                <a:latin typeface="Avenir Book" charset="0"/>
                <a:ea typeface="Avenir Book" charset="0"/>
                <a:cs typeface="Avenir Book" charset="0"/>
              </a:rPr>
              <a:t> con 16.912 reproducciones  </a:t>
            </a:r>
          </a:p>
          <a:p>
            <a:pPr>
              <a:lnSpc>
                <a:spcPct val="120000"/>
              </a:lnSpc>
              <a:spcBef>
                <a:spcPts val="500"/>
              </a:spcBef>
              <a:buFont typeface="Wingdings" panose="05000000000000000000" pitchFamily="2" charset="2"/>
              <a:buChar char="ü"/>
            </a:pPr>
            <a:r>
              <a:rPr lang="es-CO" sz="8000" dirty="0" smtClean="0">
                <a:latin typeface="Avenir Book" charset="0"/>
                <a:ea typeface="Avenir Book" charset="0"/>
                <a:cs typeface="Avenir Book" charset="0"/>
              </a:rPr>
              <a:t>Radio </a:t>
            </a:r>
            <a:r>
              <a:rPr lang="es-CO" sz="8000" dirty="0">
                <a:latin typeface="Avenir Book" charset="0"/>
                <a:ea typeface="Avenir Book" charset="0"/>
                <a:cs typeface="Avenir Book" charset="0"/>
              </a:rPr>
              <a:t>UNIAJC ganó 7200 oyentes en línea, tanto en la página de Radio como en la aplicación Móvil </a:t>
            </a:r>
            <a:endParaRPr lang="es-CO" sz="8000" dirty="0" smtClean="0">
              <a:latin typeface="Avenir Book" charset="0"/>
              <a:ea typeface="Avenir Book" charset="0"/>
              <a:cs typeface="Avenir Book" charset="0"/>
            </a:endParaRPr>
          </a:p>
          <a:p>
            <a:pPr>
              <a:lnSpc>
                <a:spcPct val="120000"/>
              </a:lnSpc>
              <a:spcBef>
                <a:spcPts val="500"/>
              </a:spcBef>
              <a:buFont typeface="Wingdings" panose="05000000000000000000" pitchFamily="2" charset="2"/>
              <a:buChar char="ü"/>
            </a:pPr>
            <a:r>
              <a:rPr lang="es-CO" sz="8000" dirty="0" smtClean="0">
                <a:latin typeface="Avenir Book" charset="0"/>
                <a:ea typeface="Avenir Book" charset="0"/>
                <a:cs typeface="Avenir Book" charset="0"/>
              </a:rPr>
              <a:t>Se lanzó </a:t>
            </a:r>
            <a:r>
              <a:rPr lang="es-CO" sz="8000" dirty="0">
                <a:latin typeface="Avenir Book" charset="0"/>
                <a:ea typeface="Avenir Book" charset="0"/>
                <a:cs typeface="Avenir Book" charset="0"/>
              </a:rPr>
              <a:t>una nueva campaña institucional denominada “nuestra gente evoluciona, nuestra ciudad crece” </a:t>
            </a:r>
            <a:endParaRPr lang="es-CO" sz="8000" dirty="0" smtClean="0">
              <a:latin typeface="Avenir Book" charset="0"/>
              <a:ea typeface="Avenir Book" charset="0"/>
              <a:cs typeface="Avenir Book" charset="0"/>
            </a:endParaRPr>
          </a:p>
          <a:p>
            <a:pPr>
              <a:lnSpc>
                <a:spcPct val="120000"/>
              </a:lnSpc>
              <a:spcBef>
                <a:spcPts val="500"/>
              </a:spcBef>
              <a:buFont typeface="Wingdings" panose="05000000000000000000" pitchFamily="2" charset="2"/>
              <a:buChar char="ü"/>
            </a:pPr>
            <a:r>
              <a:rPr lang="es-CO" sz="8000" dirty="0" smtClean="0">
                <a:latin typeface="Avenir Book" charset="0"/>
                <a:ea typeface="Avenir Book" charset="0"/>
                <a:cs typeface="Avenir Book" charset="0"/>
              </a:rPr>
              <a:t> Crecimiento a </a:t>
            </a:r>
            <a:r>
              <a:rPr lang="es-CO" sz="8000" dirty="0">
                <a:latin typeface="Avenir Book" charset="0"/>
                <a:ea typeface="Avenir Book" charset="0"/>
                <a:cs typeface="Avenir Book" charset="0"/>
              </a:rPr>
              <a:t>nivel de semestre sobre el 8% en inscritos y 6% en matriculados, con índices de absorción del 83% en inscripciones y 85% en matriculas. </a:t>
            </a:r>
            <a:endParaRPr lang="es-CO" sz="8000" dirty="0" smtClean="0">
              <a:latin typeface="Avenir Book" charset="0"/>
              <a:ea typeface="Avenir Book" charset="0"/>
              <a:cs typeface="Avenir Book" charset="0"/>
            </a:endParaRPr>
          </a:p>
          <a:p>
            <a:pPr>
              <a:lnSpc>
                <a:spcPct val="120000"/>
              </a:lnSpc>
              <a:spcBef>
                <a:spcPts val="500"/>
              </a:spcBef>
              <a:buFont typeface="Wingdings" panose="05000000000000000000" pitchFamily="2" charset="2"/>
              <a:buChar char="ü"/>
            </a:pPr>
            <a:r>
              <a:rPr lang="es-CO" sz="8000" dirty="0" smtClean="0">
                <a:latin typeface="Avenir Book" charset="0"/>
                <a:ea typeface="Avenir Book" charset="0"/>
                <a:cs typeface="Avenir Book" charset="0"/>
              </a:rPr>
              <a:t> Concierto  </a:t>
            </a:r>
            <a:r>
              <a:rPr lang="es-CO" sz="8000" dirty="0">
                <a:latin typeface="Avenir Book" charset="0"/>
                <a:ea typeface="Avenir Book" charset="0"/>
                <a:cs typeface="Avenir Book" charset="0"/>
              </a:rPr>
              <a:t>de Celebración 45 años UNIAJC con el artista Pedro Arroyo, Maratón de </a:t>
            </a:r>
            <a:r>
              <a:rPr lang="es-CO" sz="8000" dirty="0" err="1">
                <a:latin typeface="Avenir Book" charset="0"/>
                <a:ea typeface="Avenir Book" charset="0"/>
                <a:cs typeface="Avenir Book" charset="0"/>
              </a:rPr>
              <a:t>Selfie</a:t>
            </a:r>
            <a:r>
              <a:rPr lang="es-CO" sz="8000" dirty="0">
                <a:latin typeface="Avenir Book" charset="0"/>
                <a:ea typeface="Avenir Book" charset="0"/>
                <a:cs typeface="Avenir Book" charset="0"/>
              </a:rPr>
              <a:t> con Santiago Cruz y Noche de humor con </a:t>
            </a:r>
            <a:r>
              <a:rPr lang="es-CO" sz="8000" dirty="0" err="1">
                <a:latin typeface="Avenir Book" charset="0"/>
                <a:ea typeface="Avenir Book" charset="0"/>
                <a:cs typeface="Avenir Book" charset="0"/>
              </a:rPr>
              <a:t>Piroberta</a:t>
            </a:r>
            <a:r>
              <a:rPr lang="es-CO" sz="8000" dirty="0">
                <a:latin typeface="Avenir Book" charset="0"/>
                <a:ea typeface="Avenir Book" charset="0"/>
                <a:cs typeface="Avenir Book" charset="0"/>
              </a:rPr>
              <a:t> y Jonathan </a:t>
            </a:r>
            <a:r>
              <a:rPr lang="es-CO" sz="8000" dirty="0" err="1">
                <a:latin typeface="Avenir Book" charset="0"/>
                <a:ea typeface="Avenir Book" charset="0"/>
                <a:cs typeface="Avenir Book" charset="0"/>
              </a:rPr>
              <a:t>Lenis</a:t>
            </a:r>
            <a:r>
              <a:rPr lang="es-CO" sz="8000" dirty="0">
                <a:latin typeface="Avenir Book" charset="0"/>
                <a:ea typeface="Avenir Book" charset="0"/>
                <a:cs typeface="Avenir Book" charset="0"/>
              </a:rPr>
              <a:t>.</a:t>
            </a:r>
            <a:endParaRPr lang="es-CO" sz="8000" dirty="0" smtClean="0">
              <a:latin typeface="Avenir Book" charset="0"/>
              <a:ea typeface="Avenir Book" charset="0"/>
              <a:cs typeface="Avenir Book" charset="0"/>
            </a:endParaRPr>
          </a:p>
          <a:p>
            <a:pPr marL="0" indent="0">
              <a:buNone/>
            </a:pPr>
            <a:endParaRPr lang="es-CO" dirty="0" smtClean="0">
              <a:latin typeface="Avenir Book" charset="0"/>
              <a:ea typeface="Avenir Book" charset="0"/>
              <a:cs typeface="Avenir Book" charset="0"/>
            </a:endParaRPr>
          </a:p>
          <a:p>
            <a:pPr>
              <a:buFont typeface="Wingdings" panose="05000000000000000000" pitchFamily="2" charset="2"/>
              <a:buChar char="ü"/>
            </a:pPr>
            <a:endParaRPr lang="es-CO" dirty="0" smtClean="0">
              <a:latin typeface="Avenir Book" charset="0"/>
              <a:ea typeface="Avenir Book" charset="0"/>
              <a:cs typeface="Avenir Book" charset="0"/>
            </a:endParaRPr>
          </a:p>
          <a:p>
            <a:r>
              <a:rPr lang="es-CO" sz="1400" dirty="0">
                <a:latin typeface="Avenir Book" charset="0"/>
                <a:ea typeface="Avenir Book" charset="0"/>
                <a:cs typeface="Avenir Book" charset="0"/>
              </a:rPr>
              <a:t>  </a:t>
            </a:r>
            <a:endParaRPr lang="es-CO" sz="2400" dirty="0">
              <a:latin typeface="Avenir Book" charset="0"/>
              <a:ea typeface="Avenir Book" charset="0"/>
              <a:cs typeface="Avenir Book" charset="0"/>
            </a:endParaRPr>
          </a:p>
          <a:p>
            <a:pPr marL="0" indent="0">
              <a:buNone/>
            </a:pPr>
            <a:endParaRPr lang="es-CO" dirty="0">
              <a:latin typeface="Avenir Book" charset="0"/>
              <a:ea typeface="Avenir Book" charset="0"/>
              <a:cs typeface="Avenir Book" charset="0"/>
            </a:endParaRPr>
          </a:p>
          <a:p>
            <a:pPr lvl="1"/>
            <a:endParaRPr lang="es-ES" dirty="0">
              <a:latin typeface="Avenir Book" charset="0"/>
              <a:ea typeface="Avenir Book" charset="0"/>
              <a:cs typeface="Avenir Book" charset="0"/>
            </a:endParaRPr>
          </a:p>
        </p:txBody>
      </p:sp>
      <p:pic>
        <p:nvPicPr>
          <p:cNvPr id="4" name="Imagen 3" descr="PLUQTQ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060" y="104982"/>
            <a:ext cx="1046408" cy="2160694"/>
          </a:xfrm>
          <a:prstGeom prst="rect">
            <a:avLst/>
          </a:prstGeom>
        </p:spPr>
      </p:pic>
      <p:pic>
        <p:nvPicPr>
          <p:cNvPr id="5" name="Imagen 4" descr="PLUQTQ_UNIAJC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1760" y="6108386"/>
            <a:ext cx="1384108" cy="601763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2447" y="1859225"/>
            <a:ext cx="1260000" cy="126000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2447" y="3119225"/>
            <a:ext cx="1260000" cy="1260000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6060" y="4379225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16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6468533" y="4233329"/>
            <a:ext cx="5723467" cy="11345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/>
          <p:cNvSpPr/>
          <p:nvPr/>
        </p:nvSpPr>
        <p:spPr>
          <a:xfrm>
            <a:off x="4758267" y="5401730"/>
            <a:ext cx="7433733" cy="11345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Título 3"/>
          <p:cNvSpPr txBox="1">
            <a:spLocks/>
          </p:cNvSpPr>
          <p:nvPr/>
        </p:nvSpPr>
        <p:spPr>
          <a:xfrm>
            <a:off x="457200" y="4961466"/>
            <a:ext cx="11277600" cy="176582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ts val="9600"/>
              </a:lnSpc>
            </a:pPr>
            <a:r>
              <a:rPr lang="es-ES" sz="9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anton Black italic Caps"/>
                <a:cs typeface="Panton Black italic Caps"/>
              </a:rPr>
              <a:t>GESTIÓN </a:t>
            </a:r>
            <a:r>
              <a:rPr lang="es-ES" sz="9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anton Light italic Caps"/>
                <a:cs typeface="Panton Light italic Caps"/>
              </a:rPr>
              <a:t>FINANCIERA</a:t>
            </a:r>
            <a:endParaRPr lang="es-ES" sz="9600" dirty="0">
              <a:solidFill>
                <a:schemeClr val="tx1">
                  <a:lumMod val="65000"/>
                  <a:lumOff val="35000"/>
                </a:schemeClr>
              </a:solidFill>
              <a:latin typeface="Panton Light italic Caps"/>
              <a:cs typeface="Panton Light italic Caps"/>
            </a:endParaRPr>
          </a:p>
        </p:txBody>
      </p:sp>
    </p:spTree>
    <p:extLst>
      <p:ext uri="{BB962C8B-B14F-4D97-AF65-F5344CB8AC3E}">
        <p14:creationId xmlns:p14="http://schemas.microsoft.com/office/powerpoint/2010/main" val="3150777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297393"/>
            <a:ext cx="9948333" cy="854075"/>
          </a:xfrm>
        </p:spPr>
        <p:txBody>
          <a:bodyPr>
            <a:normAutofit/>
          </a:bodyPr>
          <a:lstStyle/>
          <a:p>
            <a:r>
              <a:rPr lang="es-ES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anton Black italic Caps"/>
                <a:cs typeface="Panton Black italic Caps"/>
              </a:rPr>
              <a:t>GESTIÓN FINANCIERA</a:t>
            </a:r>
            <a:endParaRPr lang="es-ES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Panton Black italic Caps"/>
              <a:cs typeface="Panton Black italic Caps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28613" y="1557867"/>
            <a:ext cx="7400925" cy="4809066"/>
          </a:xfrm>
        </p:spPr>
        <p:txBody>
          <a:bodyPr>
            <a:normAutofit/>
          </a:bodyPr>
          <a:lstStyle/>
          <a:p>
            <a:pPr lvl="1">
              <a:lnSpc>
                <a:spcPct val="100000"/>
              </a:lnSpc>
            </a:pPr>
            <a:r>
              <a:rPr lang="es-CO" sz="2000" dirty="0">
                <a:latin typeface="Avenir Book" charset="0"/>
                <a:ea typeface="Avenir Book" charset="0"/>
                <a:cs typeface="Avenir Book" charset="0"/>
              </a:rPr>
              <a:t>El Cumplimiento del presupuesto de </a:t>
            </a:r>
            <a:r>
              <a:rPr lang="es-CO" sz="2000" dirty="0" smtClean="0">
                <a:latin typeface="Avenir Book" charset="0"/>
                <a:ea typeface="Avenir Book" charset="0"/>
                <a:cs typeface="Avenir Book" charset="0"/>
              </a:rPr>
              <a:t>ingresos </a:t>
            </a:r>
            <a:r>
              <a:rPr lang="es-CO" sz="2000" dirty="0">
                <a:latin typeface="Avenir Book" charset="0"/>
                <a:ea typeface="Avenir Book" charset="0"/>
                <a:cs typeface="Avenir Book" charset="0"/>
              </a:rPr>
              <a:t>para el periodo 2015 fue de 102.25</a:t>
            </a:r>
            <a:r>
              <a:rPr lang="es-CO" sz="2000" dirty="0" smtClean="0">
                <a:latin typeface="Avenir Book" charset="0"/>
                <a:ea typeface="Avenir Book" charset="0"/>
                <a:cs typeface="Avenir Book" charset="0"/>
              </a:rPr>
              <a:t>%, ($34.195.660.304) </a:t>
            </a:r>
            <a:r>
              <a:rPr lang="es-CO" sz="2000" dirty="0">
                <a:latin typeface="Avenir Book" charset="0"/>
                <a:ea typeface="Avenir Book" charset="0"/>
                <a:cs typeface="Avenir Book" charset="0"/>
              </a:rPr>
              <a:t>en cuanto a la ejecución presupuestal de gastos, el mismo correspondió al 91.12%, debido a la racionalización del gasto público en la Institución. </a:t>
            </a:r>
            <a:endParaRPr lang="es-CO" sz="2000" dirty="0" smtClean="0">
              <a:latin typeface="Avenir Book" charset="0"/>
              <a:ea typeface="Avenir Book" charset="0"/>
              <a:cs typeface="Avenir Book" charset="0"/>
            </a:endParaRPr>
          </a:p>
          <a:p>
            <a:pPr lvl="1">
              <a:lnSpc>
                <a:spcPct val="100000"/>
              </a:lnSpc>
            </a:pPr>
            <a:r>
              <a:rPr lang="es-CO" sz="2000" dirty="0" smtClean="0">
                <a:latin typeface="Avenir Book" charset="0"/>
                <a:ea typeface="Avenir Book" charset="0"/>
                <a:cs typeface="Avenir Book" charset="0"/>
              </a:rPr>
              <a:t>Del </a:t>
            </a:r>
            <a:r>
              <a:rPr lang="es-CO" sz="2000" dirty="0">
                <a:latin typeface="Avenir Book" charset="0"/>
                <a:ea typeface="Avenir Book" charset="0"/>
                <a:cs typeface="Avenir Book" charset="0"/>
              </a:rPr>
              <a:t>total del gastos en proyectos de </a:t>
            </a:r>
            <a:r>
              <a:rPr lang="es-CO" sz="2000" dirty="0" smtClean="0">
                <a:latin typeface="Avenir Book" charset="0"/>
                <a:ea typeface="Avenir Book" charset="0"/>
                <a:cs typeface="Avenir Book" charset="0"/>
              </a:rPr>
              <a:t>inversión </a:t>
            </a:r>
            <a:r>
              <a:rPr lang="es-CO" sz="2000" dirty="0">
                <a:latin typeface="Avenir Book" charset="0"/>
                <a:ea typeface="Avenir Book" charset="0"/>
                <a:cs typeface="Avenir Book" charset="0"/>
              </a:rPr>
              <a:t>fueron 65.7</a:t>
            </a:r>
            <a:r>
              <a:rPr lang="es-CO" sz="2000" dirty="0" smtClean="0">
                <a:latin typeface="Avenir Book" charset="0"/>
                <a:ea typeface="Avenir Book" charset="0"/>
                <a:cs typeface="Avenir Book" charset="0"/>
              </a:rPr>
              <a:t>%, gastos </a:t>
            </a:r>
            <a:r>
              <a:rPr lang="es-CO" sz="2000" dirty="0">
                <a:latin typeface="Avenir Book" charset="0"/>
                <a:ea typeface="Avenir Book" charset="0"/>
                <a:cs typeface="Avenir Book" charset="0"/>
              </a:rPr>
              <a:t>de </a:t>
            </a:r>
            <a:r>
              <a:rPr lang="es-CO" sz="2000" dirty="0" smtClean="0">
                <a:latin typeface="Avenir Book" charset="0"/>
                <a:ea typeface="Avenir Book" charset="0"/>
                <a:cs typeface="Avenir Book" charset="0"/>
              </a:rPr>
              <a:t>funcionamiento </a:t>
            </a:r>
            <a:r>
              <a:rPr lang="es-CO" sz="2000" dirty="0">
                <a:latin typeface="Avenir Book" charset="0"/>
                <a:ea typeface="Avenir Book" charset="0"/>
                <a:cs typeface="Avenir Book" charset="0"/>
              </a:rPr>
              <a:t>31.1% y </a:t>
            </a:r>
            <a:r>
              <a:rPr lang="es-CO" sz="2000" dirty="0" smtClean="0">
                <a:latin typeface="Avenir Book" charset="0"/>
                <a:ea typeface="Avenir Book" charset="0"/>
                <a:cs typeface="Avenir Book" charset="0"/>
              </a:rPr>
              <a:t>servicio </a:t>
            </a:r>
            <a:r>
              <a:rPr lang="es-CO" sz="2000" dirty="0">
                <a:latin typeface="Avenir Book" charset="0"/>
                <a:ea typeface="Avenir Book" charset="0"/>
                <a:cs typeface="Avenir Book" charset="0"/>
              </a:rPr>
              <a:t>de la </a:t>
            </a:r>
            <a:r>
              <a:rPr lang="es-CO" sz="2000" dirty="0" smtClean="0">
                <a:latin typeface="Avenir Book" charset="0"/>
                <a:ea typeface="Avenir Book" charset="0"/>
                <a:cs typeface="Avenir Book" charset="0"/>
              </a:rPr>
              <a:t>deuda </a:t>
            </a:r>
            <a:r>
              <a:rPr lang="es-CO" sz="2000" dirty="0">
                <a:latin typeface="Avenir Book" charset="0"/>
                <a:ea typeface="Avenir Book" charset="0"/>
                <a:cs typeface="Avenir Book" charset="0"/>
              </a:rPr>
              <a:t>3.2</a:t>
            </a:r>
            <a:r>
              <a:rPr lang="es-CO" sz="2000" dirty="0" smtClean="0">
                <a:latin typeface="Avenir Book" charset="0"/>
                <a:ea typeface="Avenir Book" charset="0"/>
                <a:cs typeface="Avenir Book" charset="0"/>
              </a:rPr>
              <a:t>%.</a:t>
            </a:r>
          </a:p>
          <a:p>
            <a:pPr lvl="1">
              <a:lnSpc>
                <a:spcPct val="100000"/>
              </a:lnSpc>
            </a:pPr>
            <a:r>
              <a:rPr lang="es-CO" sz="2000" dirty="0">
                <a:latin typeface="Avenir Book" charset="0"/>
                <a:ea typeface="Avenir Book" charset="0"/>
                <a:cs typeface="Avenir Book" charset="0"/>
              </a:rPr>
              <a:t>M</a:t>
            </a:r>
            <a:r>
              <a:rPr lang="es-CO" sz="2000" dirty="0" smtClean="0">
                <a:latin typeface="Avenir Book" charset="0"/>
                <a:ea typeface="Avenir Book" charset="0"/>
                <a:cs typeface="Avenir Book" charset="0"/>
              </a:rPr>
              <a:t>ás </a:t>
            </a:r>
            <a:r>
              <a:rPr lang="es-CO" sz="2000" dirty="0">
                <a:latin typeface="Avenir Book" charset="0"/>
                <a:ea typeface="Avenir Book" charset="0"/>
                <a:cs typeface="Avenir Book" charset="0"/>
              </a:rPr>
              <a:t>de 900 estudiantes </a:t>
            </a:r>
            <a:r>
              <a:rPr lang="es-CO" sz="2000" dirty="0" smtClean="0">
                <a:latin typeface="Avenir Book" charset="0"/>
                <a:ea typeface="Avenir Book" charset="0"/>
                <a:cs typeface="Avenir Book" charset="0"/>
              </a:rPr>
              <a:t>beneficiarios de ICETEX </a:t>
            </a:r>
            <a:r>
              <a:rPr lang="es-CO" sz="2000" dirty="0">
                <a:latin typeface="Avenir Book" charset="0"/>
                <a:ea typeface="Avenir Book" charset="0"/>
                <a:cs typeface="Avenir Book" charset="0"/>
              </a:rPr>
              <a:t>obtuvieron crédito educativo por la suma de $</a:t>
            </a:r>
            <a:r>
              <a:rPr lang="es-CO" sz="2000" dirty="0" smtClean="0">
                <a:latin typeface="Avenir Book" charset="0"/>
                <a:ea typeface="Avenir Book" charset="0"/>
                <a:cs typeface="Avenir Book" charset="0"/>
              </a:rPr>
              <a:t>1.229.Millones</a:t>
            </a:r>
            <a:r>
              <a:rPr lang="es-CO" sz="2000" dirty="0" smtClean="0">
                <a:latin typeface="Avenir Book" charset="0"/>
                <a:ea typeface="Avenir Book" charset="0"/>
                <a:cs typeface="Avenir Book" charset="0"/>
              </a:rPr>
              <a:t>.</a:t>
            </a:r>
            <a:endParaRPr lang="es-CO" sz="2000" dirty="0" smtClean="0">
              <a:latin typeface="Avenir Book" charset="0"/>
              <a:ea typeface="Avenir Book" charset="0"/>
              <a:cs typeface="Avenir Book" charset="0"/>
            </a:endParaRPr>
          </a:p>
        </p:txBody>
      </p:sp>
      <p:pic>
        <p:nvPicPr>
          <p:cNvPr id="4" name="Imagen 3" descr="PLUQTQ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060" y="104982"/>
            <a:ext cx="1046408" cy="2160694"/>
          </a:xfrm>
          <a:prstGeom prst="rect">
            <a:avLst/>
          </a:prstGeom>
        </p:spPr>
      </p:pic>
      <p:pic>
        <p:nvPicPr>
          <p:cNvPr id="5" name="Imagen 4" descr="PLUQTQ_UNIAJC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1760" y="6108386"/>
            <a:ext cx="1384108" cy="601763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218" y="2432623"/>
            <a:ext cx="3338925" cy="333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74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5638800"/>
            <a:ext cx="10515600" cy="962554"/>
          </a:xfrm>
        </p:spPr>
        <p:txBody>
          <a:bodyPr anchor="ctr">
            <a:noAutofit/>
          </a:bodyPr>
          <a:lstStyle/>
          <a:p>
            <a:pPr algn="ctr"/>
            <a:r>
              <a:rPr lang="es-ES" sz="5400" dirty="0" smtClean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anton Black Caps"/>
                <a:cs typeface="Panton Black Caps"/>
              </a:rPr>
              <a:t>GRACIAS</a:t>
            </a:r>
            <a:endParaRPr lang="es-ES" sz="5400" dirty="0">
              <a:solidFill>
                <a:srgbClr val="FFFFF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Panton Black Caps"/>
              <a:cs typeface="Panton Black Caps"/>
            </a:endParaRPr>
          </a:p>
        </p:txBody>
      </p:sp>
      <p:pic>
        <p:nvPicPr>
          <p:cNvPr id="4" name="Imagen 3" descr="PLUQTQ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1100" y="308178"/>
            <a:ext cx="2529801" cy="5223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076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/>
        </p:nvSpPr>
        <p:spPr>
          <a:xfrm>
            <a:off x="8720667" y="3962401"/>
            <a:ext cx="3471333" cy="12530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Rectángulo 5"/>
          <p:cNvSpPr/>
          <p:nvPr/>
        </p:nvSpPr>
        <p:spPr>
          <a:xfrm>
            <a:off x="3725333" y="5198532"/>
            <a:ext cx="8466667" cy="12530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Título 3"/>
          <p:cNvSpPr>
            <a:spLocks noGrp="1"/>
          </p:cNvSpPr>
          <p:nvPr>
            <p:ph type="ctrTitle"/>
          </p:nvPr>
        </p:nvSpPr>
        <p:spPr>
          <a:xfrm>
            <a:off x="457200" y="3962401"/>
            <a:ext cx="11277600" cy="2595562"/>
          </a:xfrm>
        </p:spPr>
        <p:txBody>
          <a:bodyPr>
            <a:noAutofit/>
          </a:bodyPr>
          <a:lstStyle/>
          <a:p>
            <a:pPr algn="r">
              <a:lnSpc>
                <a:spcPts val="9600"/>
              </a:lnSpc>
            </a:pPr>
            <a:r>
              <a:rPr lang="es-ES" sz="9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anton Light italic Caps"/>
                <a:cs typeface="Panton Light italic Caps"/>
              </a:rPr>
              <a:t>2015</a:t>
            </a:r>
            <a:r>
              <a:rPr lang="es-ES" sz="9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anton Black italic Caps"/>
                <a:cs typeface="Panton Black italic Caps"/>
              </a:rPr>
              <a:t/>
            </a:r>
            <a:br>
              <a:rPr lang="es-ES" sz="9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anton Black italic Caps"/>
                <a:cs typeface="Panton Black italic Caps"/>
              </a:rPr>
            </a:br>
            <a:r>
              <a:rPr lang="es-ES" sz="9600" dirty="0">
                <a:solidFill>
                  <a:schemeClr val="tx1">
                    <a:lumMod val="65000"/>
                    <a:lumOff val="35000"/>
                  </a:schemeClr>
                </a:solidFill>
                <a:latin typeface="Panton Black italic Caps"/>
                <a:cs typeface="Panton Black italic Caps"/>
              </a:rPr>
              <a:t>INICIATIVAS</a:t>
            </a:r>
          </a:p>
        </p:txBody>
      </p:sp>
    </p:spTree>
    <p:extLst>
      <p:ext uri="{BB962C8B-B14F-4D97-AF65-F5344CB8AC3E}">
        <p14:creationId xmlns:p14="http://schemas.microsoft.com/office/powerpoint/2010/main" val="947265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948333" cy="854075"/>
          </a:xfrm>
        </p:spPr>
        <p:txBody>
          <a:bodyPr/>
          <a:lstStyle/>
          <a:p>
            <a:r>
              <a:rPr lang="es-ES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anton Black italic Caps"/>
                <a:cs typeface="Panton Black italic Caps"/>
              </a:rPr>
              <a:t>Iniciativas 2015</a:t>
            </a:r>
            <a:endParaRPr lang="es-ES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Panton Black italic Caps"/>
              <a:cs typeface="Panton Black italic Caps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557867"/>
            <a:ext cx="10515600" cy="4809066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es-ES" sz="3200" dirty="0" smtClean="0">
                <a:latin typeface="Avenir Medium" charset="0"/>
                <a:ea typeface="Avenir Medium" charset="0"/>
                <a:cs typeface="Avenir Medium" charset="0"/>
              </a:rPr>
              <a:t>7200 estudiantes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s-ES" sz="3200" dirty="0" smtClean="0">
                <a:latin typeface="Avenir Medium" charset="0"/>
                <a:ea typeface="Avenir Medium" charset="0"/>
                <a:cs typeface="Avenir Medium" charset="0"/>
              </a:rPr>
              <a:t>46 docentes en formación </a:t>
            </a:r>
            <a:r>
              <a:rPr lang="es-ES" sz="3200" dirty="0" err="1" smtClean="0">
                <a:latin typeface="Avenir Medium" charset="0"/>
                <a:ea typeface="Avenir Medium" charset="0"/>
                <a:cs typeface="Avenir Medium" charset="0"/>
              </a:rPr>
              <a:t>posgradual</a:t>
            </a:r>
            <a:endParaRPr lang="es-ES" sz="3200" dirty="0" smtClean="0">
              <a:latin typeface="Avenir Medium" charset="0"/>
              <a:ea typeface="Avenir Medium" charset="0"/>
              <a:cs typeface="Avenir Medium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s-ES" sz="3200" dirty="0" smtClean="0">
                <a:latin typeface="Avenir Medium" charset="0"/>
                <a:ea typeface="Avenir Medium" charset="0"/>
                <a:cs typeface="Avenir Medium" charset="0"/>
              </a:rPr>
              <a:t>121 docentes con maestría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s-CO" sz="3200" dirty="0">
                <a:latin typeface="Avenir Medium" charset="0"/>
                <a:ea typeface="Avenir Medium" charset="0"/>
                <a:cs typeface="Avenir Medium" charset="0"/>
              </a:rPr>
              <a:t>M</a:t>
            </a:r>
            <a:r>
              <a:rPr lang="es-CO" sz="3200" dirty="0" smtClean="0">
                <a:latin typeface="Avenir Medium" charset="0"/>
                <a:ea typeface="Avenir Medium" charset="0"/>
                <a:cs typeface="Avenir Medium" charset="0"/>
              </a:rPr>
              <a:t>ejor </a:t>
            </a:r>
            <a:r>
              <a:rPr lang="es-CO" sz="3200" dirty="0">
                <a:latin typeface="Avenir Medium" charset="0"/>
                <a:ea typeface="Avenir Medium" charset="0"/>
                <a:cs typeface="Avenir Medium" charset="0"/>
              </a:rPr>
              <a:t>infraestructura física, con mejores espacios y más oportunidades de bienestar</a:t>
            </a:r>
            <a:endParaRPr lang="es-ES" sz="3200" dirty="0" smtClean="0">
              <a:latin typeface="Avenir Medium" charset="0"/>
              <a:ea typeface="Avenir Medium" charset="0"/>
              <a:cs typeface="Avenir Medium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s-CO" sz="3200" dirty="0">
                <a:latin typeface="Avenir Medium" charset="0"/>
                <a:ea typeface="Avenir Medium" charset="0"/>
                <a:cs typeface="Avenir Medium" charset="0"/>
              </a:rPr>
              <a:t>234 equipos de computo nuevos</a:t>
            </a:r>
            <a:endParaRPr lang="es-ES" sz="3200" dirty="0" smtClean="0">
              <a:latin typeface="Avenir Medium" charset="0"/>
              <a:ea typeface="Avenir Medium" charset="0"/>
              <a:cs typeface="Avenir Medium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s-CO" sz="3200" dirty="0">
                <a:latin typeface="Avenir Medium" charset="0"/>
                <a:ea typeface="Avenir Medium" charset="0"/>
                <a:cs typeface="Avenir Medium" charset="0"/>
              </a:rPr>
              <a:t>4 nuevos programas contando hoy con 35 programas académicos</a:t>
            </a:r>
            <a:endParaRPr lang="es-ES" sz="3200" dirty="0" smtClean="0">
              <a:latin typeface="Avenir Medium" charset="0"/>
              <a:ea typeface="Avenir Medium" charset="0"/>
              <a:cs typeface="Avenir Medium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s-ES" sz="3200" dirty="0" smtClean="0">
                <a:latin typeface="Avenir Medium" charset="0"/>
                <a:ea typeface="Avenir Medium" charset="0"/>
                <a:cs typeface="Avenir Medium" charset="0"/>
              </a:rPr>
              <a:t>915 Nuevos Títulos</a:t>
            </a:r>
            <a:endParaRPr lang="es-ES" sz="3200" dirty="0">
              <a:latin typeface="Avenir Medium" charset="0"/>
              <a:ea typeface="Avenir Medium" charset="0"/>
              <a:cs typeface="Avenir Medium" charset="0"/>
            </a:endParaRPr>
          </a:p>
        </p:txBody>
      </p:sp>
      <p:pic>
        <p:nvPicPr>
          <p:cNvPr id="4" name="Imagen 3" descr="PLUQTQ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060" y="104982"/>
            <a:ext cx="1046408" cy="2160694"/>
          </a:xfrm>
          <a:prstGeom prst="rect">
            <a:avLst/>
          </a:prstGeom>
        </p:spPr>
      </p:pic>
      <p:pic>
        <p:nvPicPr>
          <p:cNvPr id="5" name="Imagen 4" descr="PLUQTQ_UNIAJC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1760" y="6108386"/>
            <a:ext cx="1384108" cy="601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653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/>
        </p:nvSpPr>
        <p:spPr>
          <a:xfrm>
            <a:off x="4402667" y="1591734"/>
            <a:ext cx="7789333" cy="12530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/>
          <p:cNvSpPr/>
          <p:nvPr/>
        </p:nvSpPr>
        <p:spPr>
          <a:xfrm>
            <a:off x="2319867" y="389467"/>
            <a:ext cx="9872133" cy="12530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Título 3"/>
          <p:cNvSpPr txBox="1">
            <a:spLocks/>
          </p:cNvSpPr>
          <p:nvPr/>
        </p:nvSpPr>
        <p:spPr>
          <a:xfrm>
            <a:off x="457200" y="389467"/>
            <a:ext cx="11277600" cy="2595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ts val="9600"/>
              </a:lnSpc>
            </a:pPr>
            <a:r>
              <a:rPr lang="es-ES" sz="9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anton Light italic Caps"/>
                <a:cs typeface="Panton Light italic Caps"/>
              </a:rPr>
              <a:t>PROGRAMAS DE</a:t>
            </a:r>
          </a:p>
          <a:p>
            <a:pPr algn="r">
              <a:lnSpc>
                <a:spcPts val="9600"/>
              </a:lnSpc>
            </a:pPr>
            <a:r>
              <a:rPr lang="es-ES" sz="9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anton Black italic Caps"/>
                <a:cs typeface="Panton Black italic Caps"/>
              </a:rPr>
              <a:t>FORMACIÓN</a:t>
            </a:r>
            <a:endParaRPr lang="es-ES" sz="9600" dirty="0">
              <a:solidFill>
                <a:schemeClr val="tx1">
                  <a:lumMod val="65000"/>
                  <a:lumOff val="35000"/>
                </a:schemeClr>
              </a:solidFill>
              <a:latin typeface="Panton Black italic Caps"/>
              <a:cs typeface="Panton Black italic Caps"/>
            </a:endParaRPr>
          </a:p>
        </p:txBody>
      </p:sp>
    </p:spTree>
    <p:extLst>
      <p:ext uri="{BB962C8B-B14F-4D97-AF65-F5344CB8AC3E}">
        <p14:creationId xmlns:p14="http://schemas.microsoft.com/office/powerpoint/2010/main" val="335978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948333" cy="854075"/>
          </a:xfrm>
        </p:spPr>
        <p:txBody>
          <a:bodyPr/>
          <a:lstStyle/>
          <a:p>
            <a:r>
              <a:rPr lang="es-ES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anton Black italic Caps"/>
                <a:cs typeface="Panton Black italic Caps"/>
              </a:rPr>
              <a:t>Programas de formación</a:t>
            </a:r>
            <a:endParaRPr lang="es-ES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Panton Black italic Caps"/>
              <a:cs typeface="Panton Black italic Caps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09433" y="1600201"/>
            <a:ext cx="5950424" cy="4809066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es-ES" dirty="0" smtClean="0">
                <a:latin typeface="Avenir Medium" charset="0"/>
                <a:ea typeface="Avenir Medium" charset="0"/>
                <a:cs typeface="Avenir Medium" charset="0"/>
              </a:rPr>
              <a:t>Elaboración De Condiciones Iniciales De Los Programas: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s-ES" sz="2000" dirty="0" smtClean="0">
                <a:latin typeface="Avenir Medium" charset="0"/>
                <a:ea typeface="Avenir Medium" charset="0"/>
                <a:cs typeface="Avenir Medium" charset="0"/>
              </a:rPr>
              <a:t>Tecnología En Sistemas De Información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s-ES" sz="2000" dirty="0" smtClean="0">
                <a:latin typeface="Avenir Medium" charset="0"/>
                <a:ea typeface="Avenir Medium" charset="0"/>
                <a:cs typeface="Avenir Medium" charset="0"/>
              </a:rPr>
              <a:t>Tecnología En Contabilidad Sistematizada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s-ES" sz="2000" dirty="0" smtClean="0">
                <a:latin typeface="Avenir Medium" charset="0"/>
                <a:ea typeface="Avenir Medium" charset="0"/>
                <a:cs typeface="Avenir Medium" charset="0"/>
              </a:rPr>
              <a:t>Tecnología En Gestión Empresarial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s-ES" sz="2000" dirty="0" smtClean="0">
                <a:latin typeface="Avenir Medium" charset="0"/>
                <a:ea typeface="Avenir Medium" charset="0"/>
                <a:cs typeface="Avenir Medium" charset="0"/>
              </a:rPr>
              <a:t>Tecnología En Electrónica Industrial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s-ES" dirty="0" smtClean="0">
                <a:latin typeface="Avenir Medium" charset="0"/>
                <a:ea typeface="Avenir Medium" charset="0"/>
                <a:cs typeface="Avenir Medium" charset="0"/>
              </a:rPr>
              <a:t>Ejercicio de Autoevaluación en Programas de todas las Facultades</a:t>
            </a:r>
          </a:p>
          <a:p>
            <a:pPr marL="0" indent="0">
              <a:buNone/>
            </a:pPr>
            <a:endParaRPr lang="es-ES" dirty="0" smtClean="0">
              <a:latin typeface="Avenir Medium" charset="0"/>
              <a:ea typeface="Avenir Medium" charset="0"/>
              <a:cs typeface="Avenir Medium" charset="0"/>
            </a:endParaRPr>
          </a:p>
          <a:p>
            <a:pPr marL="0" indent="0">
              <a:buNone/>
            </a:pPr>
            <a:endParaRPr lang="es-ES" dirty="0">
              <a:latin typeface="Avenir Medium" charset="0"/>
              <a:ea typeface="Avenir Medium" charset="0"/>
              <a:cs typeface="Avenir Medium" charset="0"/>
            </a:endParaRPr>
          </a:p>
        </p:txBody>
      </p:sp>
      <p:pic>
        <p:nvPicPr>
          <p:cNvPr id="4" name="Imagen 3" descr="PLUQTQ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060" y="104982"/>
            <a:ext cx="1046408" cy="2160694"/>
          </a:xfrm>
          <a:prstGeom prst="rect">
            <a:avLst/>
          </a:prstGeom>
        </p:spPr>
      </p:pic>
      <p:pic>
        <p:nvPicPr>
          <p:cNvPr id="5" name="Imagen 4" descr="PLUQTQ_UNIAJC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1760" y="6108386"/>
            <a:ext cx="1384108" cy="601763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23547" y="1942680"/>
            <a:ext cx="2278822" cy="2268935"/>
          </a:xfrm>
          <a:prstGeom prst="rect">
            <a:avLst/>
          </a:prstGeom>
        </p:spPr>
      </p:pic>
      <p:pic>
        <p:nvPicPr>
          <p:cNvPr id="1026" name="Picture 2" descr="https://attachment.outlook.office.net/owa/dangrino@admon.uniajc.edu.co/service.svc/s/GetAttachmentThumbnail?id=AAMkADk2MDY1MTYwLWU0NzEtNDVmYi1iNzEyLWYwNDFhOGZjMjJjMABGAAAAAAAW3gmj2%2BLBRKCBcfgkFNIVBwC%2FyAga%2BdzwT4IyA67u11cMAAAAAAHwAACT6Ebe2DmETbGqouM07%2FEoAAKGgeXnAAABEgAQADl66qThsulDoqKri8tecLc%3D&amp;thumbnailType=2&amp;X-OWA-CANARY=dEa-ggtSNkutRN6H0bS3NpAZOgDKb9MYg5btg7nB11eeMByfzeICYY75U0qX-bhqVoNFfxl0ApI.&amp;token=be823088-b0f5-43c3-87f2-380eca8bd65e&amp;owa=outlook.office.co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66478" y="4241363"/>
            <a:ext cx="4499582" cy="1387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5625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948333" cy="854075"/>
          </a:xfrm>
        </p:spPr>
        <p:txBody>
          <a:bodyPr/>
          <a:lstStyle/>
          <a:p>
            <a:r>
              <a:rPr lang="es-ES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anton Black italic Caps"/>
                <a:cs typeface="Panton Black italic Caps"/>
              </a:rPr>
              <a:t>Programas de formación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557867"/>
            <a:ext cx="10515600" cy="4809066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es-ES" dirty="0" smtClean="0">
                <a:latin typeface="Avenir Medium" charset="0"/>
                <a:ea typeface="Avenir Medium" charset="0"/>
                <a:cs typeface="Avenir Medium" charset="0"/>
              </a:rPr>
              <a:t>2015 se generaron 69 cursos virtuales con el acompañamiento de 72 expertos temáticos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s-ES" dirty="0" smtClean="0">
                <a:latin typeface="Avenir Medium" charset="0"/>
                <a:ea typeface="Avenir Medium" charset="0"/>
                <a:cs typeface="Avenir Medium" charset="0"/>
              </a:rPr>
              <a:t>10 comités de virtualización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s-ES" dirty="0" smtClean="0">
                <a:latin typeface="Avenir Medium" charset="0"/>
                <a:ea typeface="Avenir Medium" charset="0"/>
                <a:cs typeface="Avenir Medium" charset="0"/>
              </a:rPr>
              <a:t>Actualización de 6 documentos bases del proceso que señala el modelo de educación A distancia Y virtual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s-ES" dirty="0" smtClean="0">
                <a:latin typeface="Avenir Medium" charset="0"/>
                <a:ea typeface="Avenir Medium" charset="0"/>
                <a:cs typeface="Avenir Medium" charset="0"/>
              </a:rPr>
              <a:t>80 nuevos tutores virtuales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s-ES" dirty="0" smtClean="0">
                <a:latin typeface="Avenir Medium" charset="0"/>
                <a:ea typeface="Avenir Medium" charset="0"/>
                <a:cs typeface="Avenir Medium" charset="0"/>
              </a:rPr>
              <a:t>Oferta académica  regionalización para </a:t>
            </a:r>
            <a:r>
              <a:rPr lang="es-ES" dirty="0" err="1">
                <a:latin typeface="Avenir Medium" charset="0"/>
                <a:ea typeface="Avenir Medium" charset="0"/>
                <a:cs typeface="Avenir Medium" charset="0"/>
              </a:rPr>
              <a:t>G</a:t>
            </a:r>
            <a:r>
              <a:rPr lang="es-ES" dirty="0" err="1" smtClean="0">
                <a:latin typeface="Avenir Medium" charset="0"/>
                <a:ea typeface="Avenir Medium" charset="0"/>
                <a:cs typeface="Avenir Medium" charset="0"/>
              </a:rPr>
              <a:t>uachené</a:t>
            </a:r>
            <a:r>
              <a:rPr lang="es-ES" dirty="0" smtClean="0">
                <a:latin typeface="Avenir Medium" charset="0"/>
                <a:ea typeface="Avenir Medium" charset="0"/>
                <a:cs typeface="Avenir Medium" charset="0"/>
              </a:rPr>
              <a:t> y Florida</a:t>
            </a:r>
            <a:endParaRPr lang="es-ES" dirty="0">
              <a:latin typeface="Avenir Medium" charset="0"/>
              <a:ea typeface="Avenir Medium" charset="0"/>
              <a:cs typeface="Avenir Medium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s-ES" dirty="0" smtClean="0">
                <a:latin typeface="Avenir Medium" charset="0"/>
                <a:ea typeface="Avenir Medium" charset="0"/>
                <a:cs typeface="Avenir Medium" charset="0"/>
              </a:rPr>
              <a:t>Nuevas propuestas de programas universitarios:</a:t>
            </a:r>
          </a:p>
          <a:p>
            <a:pPr lvl="1">
              <a:buFont typeface="Wingdings" charset="2"/>
              <a:buChar char="ü"/>
            </a:pPr>
            <a:r>
              <a:rPr lang="es-ES" sz="2000" dirty="0" smtClean="0">
                <a:latin typeface="Avenir Medium" charset="0"/>
                <a:ea typeface="Avenir Medium" charset="0"/>
                <a:cs typeface="Avenir Medium" charset="0"/>
              </a:rPr>
              <a:t>    Ingeniería </a:t>
            </a:r>
            <a:r>
              <a:rPr lang="es-ES" sz="2000" dirty="0">
                <a:latin typeface="Avenir Medium" charset="0"/>
                <a:ea typeface="Avenir Medium" charset="0"/>
                <a:cs typeface="Avenir Medium" charset="0"/>
              </a:rPr>
              <a:t>I</a:t>
            </a:r>
            <a:r>
              <a:rPr lang="es-ES" sz="2000" dirty="0" smtClean="0">
                <a:latin typeface="Avenir Medium" charset="0"/>
                <a:ea typeface="Avenir Medium" charset="0"/>
                <a:cs typeface="Avenir Medium" charset="0"/>
              </a:rPr>
              <a:t>ndustrial</a:t>
            </a:r>
          </a:p>
          <a:p>
            <a:pPr lvl="1">
              <a:buFont typeface="Wingdings" charset="2"/>
              <a:buChar char="ü"/>
            </a:pPr>
            <a:r>
              <a:rPr lang="es-ES" sz="2000" dirty="0" smtClean="0">
                <a:latin typeface="Avenir Medium" charset="0"/>
                <a:ea typeface="Avenir Medium" charset="0"/>
                <a:cs typeface="Avenir Medium" charset="0"/>
              </a:rPr>
              <a:t>    Licenciatura en </a:t>
            </a:r>
            <a:r>
              <a:rPr lang="es-ES" sz="2000" dirty="0">
                <a:latin typeface="Avenir Medium" charset="0"/>
                <a:ea typeface="Avenir Medium" charset="0"/>
                <a:cs typeface="Avenir Medium" charset="0"/>
              </a:rPr>
              <a:t>C</a:t>
            </a:r>
            <a:r>
              <a:rPr lang="es-ES" sz="2000" dirty="0" smtClean="0">
                <a:latin typeface="Avenir Medium" charset="0"/>
                <a:ea typeface="Avenir Medium" charset="0"/>
                <a:cs typeface="Avenir Medium" charset="0"/>
              </a:rPr>
              <a:t>iencias del Deporte </a:t>
            </a:r>
            <a:r>
              <a:rPr lang="es-ES" sz="2000" dirty="0">
                <a:latin typeface="Avenir Medium" charset="0"/>
                <a:ea typeface="Avenir Medium" charset="0"/>
                <a:cs typeface="Avenir Medium" charset="0"/>
              </a:rPr>
              <a:t>y</a:t>
            </a:r>
            <a:r>
              <a:rPr lang="es-ES" sz="2000" dirty="0" smtClean="0">
                <a:latin typeface="Avenir Medium" charset="0"/>
                <a:ea typeface="Avenir Medium" charset="0"/>
                <a:cs typeface="Avenir Medium" charset="0"/>
              </a:rPr>
              <a:t> </a:t>
            </a:r>
            <a:r>
              <a:rPr lang="es-ES" sz="2000" dirty="0">
                <a:latin typeface="Avenir Medium" charset="0"/>
                <a:ea typeface="Avenir Medium" charset="0"/>
                <a:cs typeface="Avenir Medium" charset="0"/>
              </a:rPr>
              <a:t>E</a:t>
            </a:r>
            <a:r>
              <a:rPr lang="es-ES" sz="2000" dirty="0" smtClean="0">
                <a:latin typeface="Avenir Medium" charset="0"/>
                <a:ea typeface="Avenir Medium" charset="0"/>
                <a:cs typeface="Avenir Medium" charset="0"/>
              </a:rPr>
              <a:t>ducación </a:t>
            </a:r>
            <a:r>
              <a:rPr lang="es-ES" sz="2000" dirty="0">
                <a:latin typeface="Avenir Medium" charset="0"/>
                <a:ea typeface="Avenir Medium" charset="0"/>
                <a:cs typeface="Avenir Medium" charset="0"/>
              </a:rPr>
              <a:t>F</a:t>
            </a:r>
            <a:r>
              <a:rPr lang="es-ES" sz="2000" dirty="0" smtClean="0">
                <a:latin typeface="Avenir Medium" charset="0"/>
                <a:ea typeface="Avenir Medium" charset="0"/>
                <a:cs typeface="Avenir Medium" charset="0"/>
              </a:rPr>
              <a:t>ísica</a:t>
            </a:r>
          </a:p>
          <a:p>
            <a:pPr lvl="1">
              <a:buFont typeface="Wingdings" charset="2"/>
              <a:buChar char="ü"/>
            </a:pPr>
            <a:r>
              <a:rPr lang="es-ES" sz="2000" dirty="0" smtClean="0">
                <a:latin typeface="Avenir Medium" charset="0"/>
                <a:ea typeface="Avenir Medium" charset="0"/>
                <a:cs typeface="Avenir Medium" charset="0"/>
              </a:rPr>
              <a:t>    Especialización en Ergonomía</a:t>
            </a:r>
          </a:p>
          <a:p>
            <a:pPr lvl="1">
              <a:buFont typeface="Wingdings" charset="2"/>
              <a:buChar char="ü"/>
            </a:pPr>
            <a:r>
              <a:rPr lang="es-ES" sz="2000" dirty="0" smtClean="0">
                <a:latin typeface="Avenir Medium" charset="0"/>
                <a:ea typeface="Avenir Medium" charset="0"/>
                <a:cs typeface="Avenir Medium" charset="0"/>
              </a:rPr>
              <a:t>    Especialización en Gerencia de Negocios </a:t>
            </a:r>
            <a:endParaRPr lang="es-ES" sz="2000" dirty="0">
              <a:latin typeface="Avenir Medium" charset="0"/>
              <a:ea typeface="Avenir Medium" charset="0"/>
              <a:cs typeface="Avenir Medium" charset="0"/>
            </a:endParaRPr>
          </a:p>
        </p:txBody>
      </p:sp>
      <p:pic>
        <p:nvPicPr>
          <p:cNvPr id="4" name="Imagen 3" descr="PLUQTQ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060" y="104982"/>
            <a:ext cx="1046408" cy="2160694"/>
          </a:xfrm>
          <a:prstGeom prst="rect">
            <a:avLst/>
          </a:prstGeom>
        </p:spPr>
      </p:pic>
      <p:pic>
        <p:nvPicPr>
          <p:cNvPr id="5" name="Imagen 4" descr="PLUQTQ_UNIAJC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1760" y="6108386"/>
            <a:ext cx="1384108" cy="601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822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948333" cy="854075"/>
          </a:xfrm>
        </p:spPr>
        <p:txBody>
          <a:bodyPr/>
          <a:lstStyle/>
          <a:p>
            <a:r>
              <a:rPr lang="es-ES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anton Black italic Caps"/>
                <a:cs typeface="Panton Black italic Caps"/>
              </a:rPr>
              <a:t>Programas de formación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91071" y="1557867"/>
            <a:ext cx="6605514" cy="4809066"/>
          </a:xfrm>
        </p:spPr>
        <p:txBody>
          <a:bodyPr>
            <a:normAutofit/>
          </a:bodyPr>
          <a:lstStyle/>
          <a:p>
            <a:r>
              <a:rPr lang="es-ES" sz="3600" dirty="0" smtClean="0">
                <a:latin typeface="Avenir Medium" charset="0"/>
                <a:ea typeface="Avenir Medium" charset="0"/>
                <a:cs typeface="Avenir Medium" charset="0"/>
              </a:rPr>
              <a:t>Convenios de cooperación</a:t>
            </a:r>
            <a:r>
              <a:rPr lang="es-ES" dirty="0" smtClean="0">
                <a:latin typeface="Avenir Medium" charset="0"/>
                <a:ea typeface="Avenir Medium" charset="0"/>
                <a:cs typeface="Avenir Medium" charset="0"/>
              </a:rPr>
              <a:t>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s-ES" sz="3200" dirty="0" smtClean="0">
                <a:latin typeface="Avenir Medium" charset="0"/>
                <a:ea typeface="Avenir Medium" charset="0"/>
                <a:cs typeface="Avenir Medium" charset="0"/>
              </a:rPr>
              <a:t>4 nuevos convenios </a:t>
            </a:r>
            <a:endParaRPr lang="es-ES" sz="3200" dirty="0">
              <a:latin typeface="Avenir Medium" charset="0"/>
              <a:ea typeface="Avenir Medium" charset="0"/>
              <a:cs typeface="Avenir Medium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s-ES" sz="3200" dirty="0" smtClean="0">
                <a:latin typeface="Avenir Medium" charset="0"/>
                <a:ea typeface="Avenir Medium" charset="0"/>
                <a:cs typeface="Avenir Medium" charset="0"/>
              </a:rPr>
              <a:t>13 redes de cooperación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s-ES" sz="3200" dirty="0" smtClean="0">
                <a:latin typeface="Avenir Medium" charset="0"/>
                <a:ea typeface="Avenir Medium" charset="0"/>
                <a:cs typeface="Avenir Medium" charset="0"/>
              </a:rPr>
              <a:t>20 docentes internacionales invitados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s-ES" sz="3200" dirty="0" smtClean="0">
                <a:latin typeface="Avenir Medium" charset="0"/>
                <a:ea typeface="Avenir Medium" charset="0"/>
                <a:cs typeface="Avenir Medium" charset="0"/>
              </a:rPr>
              <a:t>30 funcionarios en movilidad saliente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s-ES" sz="3200" dirty="0" smtClean="0">
                <a:latin typeface="Avenir Medium" charset="0"/>
                <a:ea typeface="Avenir Medium" charset="0"/>
                <a:cs typeface="Avenir Medium" charset="0"/>
              </a:rPr>
              <a:t>44 estudiantes en movilidad internacional</a:t>
            </a:r>
            <a:endParaRPr lang="es-ES" sz="3200" dirty="0">
              <a:latin typeface="Avenir Medium" charset="0"/>
              <a:ea typeface="Avenir Medium" charset="0"/>
              <a:cs typeface="Avenir Medium" charset="0"/>
            </a:endParaRPr>
          </a:p>
        </p:txBody>
      </p:sp>
      <p:pic>
        <p:nvPicPr>
          <p:cNvPr id="4" name="Imagen 3" descr="PLUQTQ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060" y="104982"/>
            <a:ext cx="1046408" cy="2160694"/>
          </a:xfrm>
          <a:prstGeom prst="rect">
            <a:avLst/>
          </a:prstGeom>
        </p:spPr>
      </p:pic>
      <p:pic>
        <p:nvPicPr>
          <p:cNvPr id="5" name="Imagen 4" descr="PLUQTQ_UNIAJC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1760" y="6108386"/>
            <a:ext cx="1384108" cy="601763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386" r="23965"/>
          <a:stretch/>
        </p:blipFill>
        <p:spPr>
          <a:xfrm>
            <a:off x="6472567" y="2605483"/>
            <a:ext cx="4849605" cy="235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260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3725333" y="3996267"/>
            <a:ext cx="8466667" cy="12530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Rectángulo 5"/>
          <p:cNvSpPr/>
          <p:nvPr/>
        </p:nvSpPr>
        <p:spPr>
          <a:xfrm>
            <a:off x="3979333" y="5249333"/>
            <a:ext cx="8212667" cy="12530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Título 3"/>
          <p:cNvSpPr txBox="1">
            <a:spLocks/>
          </p:cNvSpPr>
          <p:nvPr/>
        </p:nvSpPr>
        <p:spPr>
          <a:xfrm>
            <a:off x="457200" y="3996267"/>
            <a:ext cx="11277600" cy="2595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ts val="9600"/>
              </a:lnSpc>
            </a:pPr>
            <a:r>
              <a:rPr lang="es-ES" sz="9600" dirty="0" smtClean="0">
                <a:solidFill>
                  <a:srgbClr val="595959"/>
                </a:solidFill>
                <a:latin typeface="Panton Black italic Caps"/>
                <a:cs typeface="Panton Black italic Caps"/>
              </a:rPr>
              <a:t>DESARROLLO</a:t>
            </a:r>
          </a:p>
          <a:p>
            <a:pPr algn="r">
              <a:lnSpc>
                <a:spcPts val="9600"/>
              </a:lnSpc>
            </a:pPr>
            <a:r>
              <a:rPr lang="es-ES" sz="9600" dirty="0" smtClean="0">
                <a:solidFill>
                  <a:srgbClr val="595959"/>
                </a:solidFill>
                <a:latin typeface="Panton Light italic Caps"/>
                <a:cs typeface="Panton Light italic Caps"/>
              </a:rPr>
              <a:t>PROFESORAL</a:t>
            </a:r>
            <a:endParaRPr lang="es-ES" sz="9600" dirty="0">
              <a:solidFill>
                <a:srgbClr val="595959"/>
              </a:solidFill>
              <a:latin typeface="Panton Black italic Caps"/>
              <a:cs typeface="Panton Black italic Caps"/>
            </a:endParaRPr>
          </a:p>
        </p:txBody>
      </p:sp>
    </p:spTree>
    <p:extLst>
      <p:ext uri="{BB962C8B-B14F-4D97-AF65-F5344CB8AC3E}">
        <p14:creationId xmlns:p14="http://schemas.microsoft.com/office/powerpoint/2010/main" val="1218830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666</TotalTime>
  <Words>1174</Words>
  <Application>Microsoft Macintosh PowerPoint</Application>
  <PresentationFormat>Panorámica</PresentationFormat>
  <Paragraphs>127</Paragraphs>
  <Slides>28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28</vt:i4>
      </vt:variant>
    </vt:vector>
  </HeadingPairs>
  <TitlesOfParts>
    <vt:vector size="38" baseType="lpstr">
      <vt:lpstr>Avenir Book</vt:lpstr>
      <vt:lpstr>Avenir Medium</vt:lpstr>
      <vt:lpstr>Calibri</vt:lpstr>
      <vt:lpstr>Calibri Light</vt:lpstr>
      <vt:lpstr>Panton Black Caps</vt:lpstr>
      <vt:lpstr>Panton Black italic Caps</vt:lpstr>
      <vt:lpstr>Panton Light italic Caps</vt:lpstr>
      <vt:lpstr>Wingdings</vt:lpstr>
      <vt:lpstr>Arial</vt:lpstr>
      <vt:lpstr>Tema de Office</vt:lpstr>
      <vt:lpstr>Presentación de PowerPoint</vt:lpstr>
      <vt:lpstr>Presentación de PowerPoint</vt:lpstr>
      <vt:lpstr>2015 INICIATIVAS</vt:lpstr>
      <vt:lpstr>Iniciativas 2015</vt:lpstr>
      <vt:lpstr>Presentación de PowerPoint</vt:lpstr>
      <vt:lpstr>Programas de formación</vt:lpstr>
      <vt:lpstr>Programas de formación</vt:lpstr>
      <vt:lpstr>Programas de formación</vt:lpstr>
      <vt:lpstr>Presentación de PowerPoint</vt:lpstr>
      <vt:lpstr>Desarrollo profesoral</vt:lpstr>
      <vt:lpstr>Presentación de PowerPoint</vt:lpstr>
      <vt:lpstr>Investigación</vt:lpstr>
      <vt:lpstr>Presentación de PowerPoint</vt:lpstr>
      <vt:lpstr>Proyección social</vt:lpstr>
      <vt:lpstr>Presentación de PowerPoint</vt:lpstr>
      <vt:lpstr>Bienestar universitario</vt:lpstr>
      <vt:lpstr>Bienestar universitario</vt:lpstr>
      <vt:lpstr>Presentación de PowerPoint</vt:lpstr>
      <vt:lpstr>Gestión del talento humano</vt:lpstr>
      <vt:lpstr>Presentación de PowerPoint</vt:lpstr>
      <vt:lpstr>Infraestructura física, equipamiento y medios educativos</vt:lpstr>
      <vt:lpstr>Infraestructura física, equipamiento y medios educativos</vt:lpstr>
      <vt:lpstr>Presentación de PowerPoint</vt:lpstr>
      <vt:lpstr>Estructura organizacional y de gestión</vt:lpstr>
      <vt:lpstr>Estructura organizacional y de gestión</vt:lpstr>
      <vt:lpstr>Presentación de PowerPoint</vt:lpstr>
      <vt:lpstr>GESTIÓN FINANCIERA</vt:lpstr>
      <vt:lpstr>GRACIAS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Sergio Leandro</dc:creator>
  <cp:lastModifiedBy>Sergio Leandro</cp:lastModifiedBy>
  <cp:revision>67</cp:revision>
  <dcterms:created xsi:type="dcterms:W3CDTF">2016-04-28T15:34:03Z</dcterms:created>
  <dcterms:modified xsi:type="dcterms:W3CDTF">2016-04-29T12:58:04Z</dcterms:modified>
</cp:coreProperties>
</file>