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1" r:id="rId3"/>
    <p:sldId id="257" r:id="rId4"/>
    <p:sldId id="273" r:id="rId5"/>
    <p:sldId id="274" r:id="rId6"/>
    <p:sldId id="275" r:id="rId7"/>
    <p:sldId id="285" r:id="rId8"/>
    <p:sldId id="287" r:id="rId9"/>
    <p:sldId id="289" r:id="rId10"/>
    <p:sldId id="290" r:id="rId11"/>
    <p:sldId id="291" r:id="rId12"/>
    <p:sldId id="292" r:id="rId13"/>
    <p:sldId id="293"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4660"/>
  </p:normalViewPr>
  <p:slideViewPr>
    <p:cSldViewPr>
      <p:cViewPr>
        <p:scale>
          <a:sx n="76" d="100"/>
          <a:sy n="76" d="100"/>
        </p:scale>
        <p:origin x="-10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8BED9-2471-4E94-AB3D-A72F88079C63}" type="datetimeFigureOut">
              <a:rPr lang="es-CO" smtClean="0"/>
              <a:t>17/06/2013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856394-0031-44D1-A622-982799ACC967}" type="slidenum">
              <a:rPr lang="es-CO" smtClean="0"/>
              <a:t>‹Nº›</a:t>
            </a:fld>
            <a:endParaRPr lang="es-CO"/>
          </a:p>
        </p:txBody>
      </p:sp>
    </p:spTree>
    <p:extLst>
      <p:ext uri="{BB962C8B-B14F-4D97-AF65-F5344CB8AC3E}">
        <p14:creationId xmlns:p14="http://schemas.microsoft.com/office/powerpoint/2010/main" val="322994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348020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172185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355612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19148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337410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178365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152119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287940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22638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398898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9096AF-FA1C-4B91-AAAD-A04640A412EC}" type="datetimeFigureOut">
              <a:rPr lang="es-ES" smtClean="0"/>
              <a:t>17/06/2013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506A8A-7869-4E6B-8E76-9F5E66306D8C}" type="slidenum">
              <a:rPr lang="es-ES" smtClean="0"/>
              <a:t>‹Nº›</a:t>
            </a:fld>
            <a:endParaRPr lang="es-ES"/>
          </a:p>
        </p:txBody>
      </p:sp>
    </p:spTree>
    <p:extLst>
      <p:ext uri="{BB962C8B-B14F-4D97-AF65-F5344CB8AC3E}">
        <p14:creationId xmlns:p14="http://schemas.microsoft.com/office/powerpoint/2010/main" val="249327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096AF-FA1C-4B91-AAAD-A04640A412EC}" type="datetimeFigureOut">
              <a:rPr lang="es-ES" smtClean="0"/>
              <a:t>17/06/2013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06A8A-7869-4E6B-8E76-9F5E66306D8C}" type="slidenum">
              <a:rPr lang="es-ES" smtClean="0"/>
              <a:t>‹Nº›</a:t>
            </a:fld>
            <a:endParaRPr lang="es-ES"/>
          </a:p>
        </p:txBody>
      </p:sp>
    </p:spTree>
    <p:extLst>
      <p:ext uri="{BB962C8B-B14F-4D97-AF65-F5344CB8AC3E}">
        <p14:creationId xmlns:p14="http://schemas.microsoft.com/office/powerpoint/2010/main" val="105518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450671" y="3356992"/>
            <a:ext cx="6048672" cy="1754326"/>
          </a:xfrm>
          <a:prstGeom prst="rect">
            <a:avLst/>
          </a:prstGeom>
          <a:noFill/>
        </p:spPr>
        <p:txBody>
          <a:bodyPr wrap="square" rtlCol="0">
            <a:spAutoFit/>
          </a:bodyPr>
          <a:lstStyle/>
          <a:p>
            <a:pPr algn="ctr"/>
            <a:r>
              <a:rPr lang="es-CO" sz="3600" b="1" dirty="0" smtClean="0">
                <a:latin typeface="Arial" pitchFamily="34" charset="0"/>
                <a:cs typeface="Arial" pitchFamily="34" charset="0"/>
              </a:rPr>
              <a:t>Proyecto de comunicación interna “YO SOY UNIAJC”</a:t>
            </a:r>
            <a:endParaRPr lang="es-CO" sz="3600" b="1" dirty="0">
              <a:latin typeface="Arial" pitchFamily="34" charset="0"/>
              <a:cs typeface="Arial" pitchFamily="34" charset="0"/>
            </a:endParaRPr>
          </a:p>
          <a:p>
            <a:pPr algn="ctr"/>
            <a:endParaRPr lang="es-CO" sz="3600" b="1" dirty="0">
              <a:latin typeface="Arial" pitchFamily="34" charset="0"/>
              <a:cs typeface="Arial" pitchFamily="34" charset="0"/>
            </a:endParaRPr>
          </a:p>
        </p:txBody>
      </p:sp>
    </p:spTree>
    <p:extLst>
      <p:ext uri="{BB962C8B-B14F-4D97-AF65-F5344CB8AC3E}">
        <p14:creationId xmlns:p14="http://schemas.microsoft.com/office/powerpoint/2010/main" val="17886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737024171"/>
              </p:ext>
            </p:extLst>
          </p:nvPr>
        </p:nvGraphicFramePr>
        <p:xfrm>
          <a:off x="251520" y="1340768"/>
          <a:ext cx="4968552" cy="3501390"/>
        </p:xfrm>
        <a:graphic>
          <a:graphicData uri="http://schemas.openxmlformats.org/drawingml/2006/table">
            <a:tbl>
              <a:tblPr firstRow="1" firstCol="1" bandRow="1"/>
              <a:tblGrid>
                <a:gridCol w="644902"/>
                <a:gridCol w="644902"/>
                <a:gridCol w="919687"/>
                <a:gridCol w="919687"/>
                <a:gridCol w="919687"/>
                <a:gridCol w="919687"/>
              </a:tblGrid>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Estrategia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a:solidFill>
                            <a:srgbClr val="000000"/>
                          </a:solidFill>
                          <a:effectLst/>
                          <a:latin typeface="Arial"/>
                          <a:ea typeface="Times New Roman"/>
                          <a:cs typeface="Times New Roman"/>
                        </a:rPr>
                        <a:t>Cartelera Multimedial</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a:p>
                  </a:txBody>
                  <a:tcPr>
                    <a:lnL w="12700" cap="flat" cmpd="sng" algn="ctr">
                      <a:solidFill>
                        <a:srgbClr val="000000"/>
                      </a:solidFill>
                      <a:prstDash val="solid"/>
                      <a:round/>
                      <a:headEnd type="none" w="med" len="med"/>
                      <a:tailEnd type="none" w="med" len="med"/>
                    </a:lnL>
                  </a:tcPr>
                </a:tc>
                <a:tc>
                  <a:txBody>
                    <a:bodyPr/>
                    <a:lstStyle/>
                    <a:p>
                      <a:endParaRPr lang="es-CO"/>
                    </a:p>
                  </a:txBody>
                  <a:tcPr/>
                </a:tc>
                <a:tc>
                  <a:txBody>
                    <a:bodyPr/>
                    <a:lstStyle/>
                    <a:p>
                      <a:endParaRPr lang="es-CO"/>
                    </a:p>
                  </a:txBody>
                  <a:tcPr/>
                </a:tc>
                <a:tc>
                  <a:txBody>
                    <a:bodyPr/>
                    <a:lstStyle/>
                    <a:p>
                      <a:endParaRPr lang="es-CO"/>
                    </a:p>
                  </a:txBody>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a:solidFill>
                            <a:srgbClr val="000000"/>
                          </a:solidFill>
                          <a:effectLst/>
                          <a:latin typeface="Arial"/>
                          <a:ea typeface="Times New Roman"/>
                          <a:cs typeface="Times New Roman"/>
                        </a:rPr>
                        <a:t>Implementar como medio de comunicación el medio visual con el que cuenta la UNIAJC en el Ágora de la Institución para utilizarla como una cartelera multimedial que permita informar a la comunidad UNIAJC</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Oficina de Comunicaciones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Tiempo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Permanente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p>
                      <a:pPr>
                        <a:lnSpc>
                          <a:spcPct val="115000"/>
                        </a:lnSpc>
                        <a:spcAft>
                          <a:spcPts val="1000"/>
                        </a:spcAft>
                      </a:pPr>
                      <a:r>
                        <a:rPr lang="es-CO" sz="1100">
                          <a:effectLst/>
                          <a:latin typeface="Arial"/>
                          <a:ea typeface="Times New Roman"/>
                          <a:cs typeface="Times New Roman"/>
                        </a:rPr>
                        <a:t>Torre de PC solicitada a OSI</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effectLst/>
                        <a:latin typeface="Calibri"/>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dirty="0">
                          <a:effectLst/>
                          <a:latin typeface="Arial"/>
                          <a:ea typeface="Times New Roman"/>
                          <a:cs typeface="Times New Roman"/>
                        </a:rPr>
                        <a:t>Mantener la comunidad informada todo el tiempo</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pic>
        <p:nvPicPr>
          <p:cNvPr id="9217" name="Picture 1" descr="C:\Users\dangrino\Desktop\UNIAJC\Carrer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836712"/>
            <a:ext cx="3010087" cy="412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13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02180899"/>
              </p:ext>
            </p:extLst>
          </p:nvPr>
        </p:nvGraphicFramePr>
        <p:xfrm>
          <a:off x="1403648" y="1196752"/>
          <a:ext cx="5911215" cy="4206748"/>
        </p:xfrm>
        <a:graphic>
          <a:graphicData uri="http://schemas.openxmlformats.org/drawingml/2006/table">
            <a:tbl>
              <a:tblPr firstRow="1" firstCol="1" bandRow="1"/>
              <a:tblGrid>
                <a:gridCol w="1119886"/>
                <a:gridCol w="1119886"/>
                <a:gridCol w="1119886"/>
                <a:gridCol w="1119886"/>
                <a:gridCol w="1119886"/>
                <a:gridCol w="311785"/>
              </a:tblGrid>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Estrategia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b="1">
                          <a:solidFill>
                            <a:srgbClr val="000000"/>
                          </a:solidFill>
                          <a:effectLst/>
                          <a:latin typeface="Arial"/>
                          <a:ea typeface="Times New Roman"/>
                          <a:cs typeface="Times New Roman"/>
                        </a:rPr>
                        <a:t>Asignación de administrador de la comunicación, para los medios UNIAJC.</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a:solidFill>
                            <a:srgbClr val="000000"/>
                          </a:solidFill>
                          <a:effectLst/>
                          <a:latin typeface="Arial"/>
                          <a:ea typeface="Times New Roman"/>
                          <a:cs typeface="Times New Roman"/>
                        </a:rPr>
                        <a:t>Con el fin de hacer versátil la recolección y difusión de la información para alimentar los medios de comunicación de la UNIAJC, también, el satisfacer las necesidades comunicativas entre las dependencias.</a:t>
                      </a:r>
                      <a:endParaRPr lang="es-CO" sz="1100">
                        <a:effectLst/>
                        <a:latin typeface="Calibri"/>
                        <a:ea typeface="Times New Roman"/>
                        <a:cs typeface="Times New Roman"/>
                      </a:endParaRPr>
                    </a:p>
                    <a:p>
                      <a:pPr algn="just">
                        <a:lnSpc>
                          <a:spcPct val="115000"/>
                        </a:lnSpc>
                        <a:spcAft>
                          <a:spcPts val="1000"/>
                        </a:spcAft>
                      </a:pPr>
                      <a:r>
                        <a:rPr lang="es-CO" sz="1100">
                          <a:solidFill>
                            <a:srgbClr val="000000"/>
                          </a:solidFill>
                          <a:effectLst/>
                          <a:latin typeface="Arial"/>
                          <a:ea typeface="Times New Roman"/>
                          <a:cs typeface="Times New Roman"/>
                        </a:rPr>
                        <a:t>Se le asignará a un funcionario de cada dependencia la labor de administrar la información, y así optimizar la retroalimentación entre dependencias y toda la comunidad.</a:t>
                      </a:r>
                      <a:endParaRPr lang="es-CO" sz="1100">
                        <a:effectLst/>
                        <a:latin typeface="Calibri"/>
                        <a:ea typeface="Times New Roman"/>
                        <a:cs typeface="Times New Roman"/>
                      </a:endParaRPr>
                    </a:p>
                    <a:p>
                      <a:pPr algn="just">
                        <a:lnSpc>
                          <a:spcPct val="115000"/>
                        </a:lnSpc>
                        <a:spcAft>
                          <a:spcPts val="1000"/>
                        </a:spcAft>
                      </a:pPr>
                      <a:r>
                        <a:rPr lang="es-CO" sz="1100">
                          <a:solidFill>
                            <a:srgbClr val="000000"/>
                          </a:solidFill>
                          <a:effectLst/>
                          <a:latin typeface="Arial"/>
                          <a:ea typeface="Times New Roman"/>
                          <a:cs typeface="Times New Roman"/>
                        </a:rPr>
                        <a:t>La asignación se aplicará luego de la socialización con los directores de cada área para conocer sus retos y necesidades, así diseñar planes de comunicación efectiva.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Oficina de Comunicaciones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Tiempo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Recolección semanal, e inmediata en casos especiales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p>
                      <a:pPr algn="ctr">
                        <a:lnSpc>
                          <a:spcPct val="115000"/>
                        </a:lnSpc>
                        <a:spcAft>
                          <a:spcPts val="1000"/>
                        </a:spcAft>
                      </a:pPr>
                      <a:r>
                        <a:rPr lang="es-CO" sz="1100">
                          <a:effectLst/>
                          <a:latin typeface="Arial"/>
                          <a:ea typeface="Times New Roman"/>
                          <a:cs typeface="Times New Roman"/>
                        </a:rPr>
                        <a:t>$0</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effectLst/>
                        <a:latin typeface="Calibri"/>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dirty="0">
                          <a:effectLst/>
                          <a:latin typeface="Arial"/>
                          <a:ea typeface="Times New Roman"/>
                          <a:cs typeface="Times New Roman"/>
                        </a:rPr>
                        <a:t>La información será constante y no se perderá las actividades importantes que se debe socializar.</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1482926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19672" y="1268760"/>
            <a:ext cx="5616624" cy="2967992"/>
          </a:xfrm>
          <a:prstGeom prst="rect">
            <a:avLst/>
          </a:prstGeom>
        </p:spPr>
        <p:txBody>
          <a:bodyPr wrap="square">
            <a:spAutoFit/>
          </a:bodyPr>
          <a:lstStyle/>
          <a:p>
            <a:pPr algn="just">
              <a:lnSpc>
                <a:spcPct val="115000"/>
              </a:lnSpc>
              <a:spcAft>
                <a:spcPts val="1000"/>
              </a:spcAft>
            </a:pPr>
            <a:r>
              <a:rPr lang="es-CO" dirty="0">
                <a:latin typeface="Arial"/>
                <a:ea typeface="Times New Roman"/>
                <a:cs typeface="Times New Roman"/>
              </a:rPr>
              <a:t>Las anteriores estrategias de Comunicación Interna se llevaran a cabo en el periodo 2012 II, algunas de modo permanente pero su cumplimiento será en este plazo. También resaltamos que se utilizaran todos los medios Internos para socializar estas campañas o estrategias lo que potencializara a los mismos</a:t>
            </a:r>
            <a:r>
              <a:rPr lang="es-CO" dirty="0" smtClean="0">
                <a:latin typeface="Arial"/>
                <a:ea typeface="Times New Roman"/>
                <a:cs typeface="Times New Roman"/>
              </a:rPr>
              <a:t>.</a:t>
            </a:r>
          </a:p>
          <a:p>
            <a:pPr algn="just">
              <a:lnSpc>
                <a:spcPct val="115000"/>
              </a:lnSpc>
              <a:spcAft>
                <a:spcPts val="1000"/>
              </a:spcAft>
            </a:pPr>
            <a:endParaRPr lang="es-CO" sz="1600" dirty="0">
              <a:latin typeface="Arial"/>
              <a:ea typeface="Times New Roman"/>
              <a:cs typeface="Times New Roman"/>
            </a:endParaRPr>
          </a:p>
          <a:p>
            <a:pPr algn="ctr">
              <a:lnSpc>
                <a:spcPct val="115000"/>
              </a:lnSpc>
              <a:spcAft>
                <a:spcPts val="1000"/>
              </a:spcAft>
            </a:pPr>
            <a:r>
              <a:rPr lang="es-CO" sz="2400" b="1" dirty="0" smtClean="0">
                <a:latin typeface="Arial"/>
                <a:ea typeface="Times New Roman"/>
                <a:cs typeface="Times New Roman"/>
              </a:rPr>
              <a:t>“La comunicación la hacemos todos</a:t>
            </a:r>
            <a:r>
              <a:rPr lang="es-CO" sz="1600" dirty="0" smtClean="0">
                <a:latin typeface="Arial"/>
                <a:ea typeface="Times New Roman"/>
                <a:cs typeface="Times New Roman"/>
              </a:rPr>
              <a:t>”</a:t>
            </a:r>
            <a:endParaRPr lang="es-CO" sz="1600" dirty="0">
              <a:ea typeface="Times New Roman"/>
              <a:cs typeface="Times New Roman"/>
            </a:endParaRPr>
          </a:p>
        </p:txBody>
      </p:sp>
    </p:spTree>
    <p:extLst>
      <p:ext uri="{BB962C8B-B14F-4D97-AF65-F5344CB8AC3E}">
        <p14:creationId xmlns:p14="http://schemas.microsoft.com/office/powerpoint/2010/main" val="1271991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475656" y="2420888"/>
            <a:ext cx="6120680" cy="1107996"/>
          </a:xfrm>
          <a:prstGeom prst="rect">
            <a:avLst/>
          </a:prstGeom>
          <a:noFill/>
        </p:spPr>
        <p:txBody>
          <a:bodyPr wrap="square" rtlCol="0">
            <a:spAutoFit/>
          </a:bodyPr>
          <a:lstStyle/>
          <a:p>
            <a:pPr algn="ctr"/>
            <a:r>
              <a:rPr lang="es-CO" sz="6600" b="1" dirty="0" smtClean="0">
                <a:latin typeface="Arial" pitchFamily="34" charset="0"/>
                <a:cs typeface="Arial" pitchFamily="34" charset="0"/>
              </a:rPr>
              <a:t>¡GRACIAS!</a:t>
            </a:r>
            <a:endParaRPr lang="es-CO" sz="6600" b="1" dirty="0">
              <a:latin typeface="Arial" pitchFamily="34" charset="0"/>
              <a:cs typeface="Arial" pitchFamily="34" charset="0"/>
            </a:endParaRPr>
          </a:p>
        </p:txBody>
      </p:sp>
    </p:spTree>
    <p:extLst>
      <p:ext uri="{BB962C8B-B14F-4D97-AF65-F5344CB8AC3E}">
        <p14:creationId xmlns:p14="http://schemas.microsoft.com/office/powerpoint/2010/main" val="36253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403648" y="1124744"/>
            <a:ext cx="6123228" cy="461665"/>
          </a:xfrm>
          <a:prstGeom prst="rect">
            <a:avLst/>
          </a:prstGeom>
          <a:noFill/>
        </p:spPr>
        <p:txBody>
          <a:bodyPr wrap="square" rtlCol="0">
            <a:spAutoFit/>
          </a:bodyPr>
          <a:lstStyle/>
          <a:p>
            <a:pPr algn="ctr"/>
            <a:r>
              <a:rPr lang="es-CO" sz="2400" b="1" dirty="0" smtClean="0">
                <a:latin typeface="Arial" pitchFamily="34" charset="0"/>
                <a:cs typeface="Arial" pitchFamily="34" charset="0"/>
              </a:rPr>
              <a:t> Presentación</a:t>
            </a:r>
            <a:endParaRPr lang="es-CO" sz="2400" b="1" dirty="0">
              <a:latin typeface="Arial" pitchFamily="34" charset="0"/>
              <a:cs typeface="Arial" pitchFamily="34" charset="0"/>
            </a:endParaRPr>
          </a:p>
        </p:txBody>
      </p:sp>
      <p:sp>
        <p:nvSpPr>
          <p:cNvPr id="6" name="5 Rectángulo"/>
          <p:cNvSpPr/>
          <p:nvPr/>
        </p:nvSpPr>
        <p:spPr>
          <a:xfrm>
            <a:off x="3688882" y="4725144"/>
            <a:ext cx="5328592" cy="1477328"/>
          </a:xfrm>
          <a:prstGeom prst="rect">
            <a:avLst/>
          </a:prstGeom>
        </p:spPr>
        <p:txBody>
          <a:bodyPr wrap="square">
            <a:spAutoFit/>
          </a:bodyPr>
          <a:lstStyle/>
          <a:p>
            <a:r>
              <a:rPr lang="es-CO" dirty="0"/>
              <a:t>R</a:t>
            </a:r>
            <a:r>
              <a:rPr lang="es-CO" dirty="0" smtClean="0"/>
              <a:t>ealizar </a:t>
            </a:r>
            <a:r>
              <a:rPr lang="es-CO" dirty="0"/>
              <a:t>una serie de campañas estratégicas para la mejora y optimización de la </a:t>
            </a:r>
            <a:r>
              <a:rPr lang="es-CO" i="1" dirty="0"/>
              <a:t>Comunicación Interna</a:t>
            </a:r>
            <a:r>
              <a:rPr lang="es-CO" dirty="0"/>
              <a:t>, y de paso, también contribuir a la mejora de la </a:t>
            </a:r>
            <a:r>
              <a:rPr lang="es-CO" i="1" dirty="0"/>
              <a:t>Comunicación Externa e Imagen Institucional, </a:t>
            </a:r>
            <a:r>
              <a:rPr lang="es-CO" dirty="0"/>
              <a:t>que directamente se ven  altamente afectadas. </a:t>
            </a:r>
          </a:p>
        </p:txBody>
      </p:sp>
      <p:sp>
        <p:nvSpPr>
          <p:cNvPr id="7" name="6 Rectángulo"/>
          <p:cNvSpPr/>
          <p:nvPr/>
        </p:nvSpPr>
        <p:spPr>
          <a:xfrm>
            <a:off x="251520" y="1598811"/>
            <a:ext cx="4572000" cy="2862322"/>
          </a:xfrm>
          <a:prstGeom prst="rect">
            <a:avLst/>
          </a:prstGeom>
        </p:spPr>
        <p:txBody>
          <a:bodyPr>
            <a:spAutoFit/>
          </a:bodyPr>
          <a:lstStyle/>
          <a:p>
            <a:r>
              <a:rPr lang="es-CO" i="1" dirty="0"/>
              <a:t>Carlos Fernández Collado</a:t>
            </a:r>
            <a:r>
              <a:rPr lang="es-CO" dirty="0"/>
              <a:t> define la comunicación interna como: “Es el conjunto de actividades efectuadas por cualquier organización para la creación y mantenimiento de buenas relaciones con y entre sus miembros, a través del uso de diferentes medios de comunicación que los mantenga informados, integrados y motivados para contribuir con su trabajo al logro de los objetivos organizacionales”. (Collado, 1997).</a:t>
            </a:r>
          </a:p>
        </p:txBody>
      </p:sp>
    </p:spTree>
    <p:extLst>
      <p:ext uri="{BB962C8B-B14F-4D97-AF65-F5344CB8AC3E}">
        <p14:creationId xmlns:p14="http://schemas.microsoft.com/office/powerpoint/2010/main" val="268040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77613" y="260648"/>
            <a:ext cx="7704856" cy="1631216"/>
          </a:xfrm>
          <a:prstGeom prst="rect">
            <a:avLst/>
          </a:prstGeom>
          <a:noFill/>
        </p:spPr>
        <p:txBody>
          <a:bodyPr wrap="square" rtlCol="0">
            <a:spAutoFit/>
          </a:bodyPr>
          <a:lstStyle/>
          <a:p>
            <a:pPr algn="ctr"/>
            <a:r>
              <a:rPr lang="es-CO" sz="4000" dirty="0" smtClean="0">
                <a:latin typeface="Arial" pitchFamily="34" charset="0"/>
                <a:cs typeface="Arial" pitchFamily="34" charset="0"/>
              </a:rPr>
              <a:t>Estrategias</a:t>
            </a:r>
            <a:endParaRPr lang="es-CO" sz="4000" b="1" dirty="0" smtClean="0">
              <a:latin typeface="Arial" pitchFamily="34" charset="0"/>
              <a:cs typeface="Arial" pitchFamily="34" charset="0"/>
            </a:endParaRPr>
          </a:p>
          <a:p>
            <a:pPr algn="ctr"/>
            <a:endParaRPr lang="es-CO" sz="2000" b="1" dirty="0" smtClean="0">
              <a:latin typeface="Arial" pitchFamily="34" charset="0"/>
              <a:cs typeface="Arial" pitchFamily="34" charset="0"/>
            </a:endParaRPr>
          </a:p>
          <a:p>
            <a:pPr algn="ctr"/>
            <a:endParaRPr lang="es-CO" sz="2000" dirty="0" smtClean="0">
              <a:latin typeface="Arial" pitchFamily="34" charset="0"/>
              <a:cs typeface="Arial" pitchFamily="34" charset="0"/>
            </a:endParaRPr>
          </a:p>
          <a:p>
            <a:endParaRPr lang="es-CO" sz="2000" dirty="0">
              <a:latin typeface="Arial" pitchFamily="34" charset="0"/>
              <a:cs typeface="Arial" pitchFamily="34" charset="0"/>
            </a:endParaRPr>
          </a:p>
        </p:txBody>
      </p:sp>
      <p:pic>
        <p:nvPicPr>
          <p:cNvPr id="6" name="Picture 2" descr="H:\IMG_2829 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628800"/>
            <a:ext cx="2952327" cy="28623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457631980"/>
              </p:ext>
            </p:extLst>
          </p:nvPr>
        </p:nvGraphicFramePr>
        <p:xfrm>
          <a:off x="467542" y="1051380"/>
          <a:ext cx="5112570" cy="5174308"/>
        </p:xfrm>
        <a:graphic>
          <a:graphicData uri="http://schemas.openxmlformats.org/drawingml/2006/table">
            <a:tbl>
              <a:tblPr firstRow="1" firstCol="1" bandRow="1"/>
              <a:tblGrid>
                <a:gridCol w="852095"/>
                <a:gridCol w="948107"/>
                <a:gridCol w="756083"/>
                <a:gridCol w="852095"/>
                <a:gridCol w="852095"/>
                <a:gridCol w="852095"/>
              </a:tblGrid>
              <a:tr h="834210">
                <a:tc>
                  <a:txBody>
                    <a:bodyPr/>
                    <a:lstStyle/>
                    <a:p>
                      <a:pPr>
                        <a:lnSpc>
                          <a:spcPct val="115000"/>
                        </a:lnSpc>
                        <a:spcAft>
                          <a:spcPts val="1000"/>
                        </a:spcAft>
                      </a:pPr>
                      <a:r>
                        <a:rPr lang="es-CO" sz="1100" b="1" i="1" dirty="0">
                          <a:solidFill>
                            <a:srgbClr val="000000"/>
                          </a:solidFill>
                          <a:effectLst/>
                          <a:latin typeface="Arial"/>
                          <a:ea typeface="Times New Roman"/>
                          <a:cs typeface="Times New Roman"/>
                        </a:rPr>
                        <a:t>Estrategia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b="1">
                          <a:solidFill>
                            <a:srgbClr val="000000"/>
                          </a:solidFill>
                          <a:effectLst/>
                          <a:latin typeface="Arial"/>
                          <a:ea typeface="Times New Roman"/>
                          <a:cs typeface="Times New Roman"/>
                        </a:rPr>
                        <a:t>Trabajo en equipo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344656">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a:solidFill>
                            <a:srgbClr val="000000"/>
                          </a:solidFill>
                          <a:effectLst/>
                          <a:latin typeface="Arial"/>
                          <a:ea typeface="Times New Roman"/>
                          <a:cs typeface="Times New Roman"/>
                        </a:rPr>
                        <a:t>Realizar campañas a través de los canales de comunicación y material P.O.P acerca del trabajo en equipo y sus beneficios.</a:t>
                      </a:r>
                      <a:endParaRPr lang="es-CO" sz="1100">
                        <a:effectLst/>
                        <a:latin typeface="Calibri"/>
                        <a:ea typeface="Times New Roman"/>
                        <a:cs typeface="Times New Roman"/>
                      </a:endParaRPr>
                    </a:p>
                    <a:p>
                      <a:pPr algn="just">
                        <a:lnSpc>
                          <a:spcPct val="115000"/>
                        </a:lnSpc>
                        <a:spcAft>
                          <a:spcPts val="1000"/>
                        </a:spcAft>
                      </a:pPr>
                      <a:r>
                        <a:rPr lang="es-CO" sz="1100">
                          <a:solidFill>
                            <a:srgbClr val="000000"/>
                          </a:solidFill>
                          <a:effectLst/>
                          <a:latin typeface="Arial"/>
                          <a:ea typeface="Times New Roman"/>
                          <a:cs typeface="Times New Roman"/>
                        </a:rPr>
                        <a:t>Con el fin de motivar a los funcionarios, a mejorar las relaciones interpersonales en el ámbito laboral y la comunicación dentro y fuera de su núcleo.</a:t>
                      </a:r>
                      <a:endParaRPr lang="es-CO" sz="1100">
                        <a:effectLst/>
                        <a:latin typeface="Calibri"/>
                        <a:ea typeface="Times New Roman"/>
                        <a:cs typeface="Times New Roman"/>
                      </a:endParaRPr>
                    </a:p>
                    <a:p>
                      <a:pPr algn="just">
                        <a:lnSpc>
                          <a:spcPct val="115000"/>
                        </a:lnSpc>
                        <a:spcAft>
                          <a:spcPts val="1000"/>
                        </a:spcAft>
                      </a:pPr>
                      <a:r>
                        <a:rPr lang="es-CO" sz="1100">
                          <a:effectLst/>
                          <a:latin typeface="Arial"/>
                          <a:ea typeface="Times New Roman"/>
                          <a:cs typeface="Times New Roman"/>
                        </a:rPr>
                        <a:t> </a:t>
                      </a:r>
                      <a:endParaRPr lang="es-CO" sz="1100">
                        <a:effectLst/>
                        <a:latin typeface="Calibri"/>
                        <a:ea typeface="Times New Roman"/>
                        <a:cs typeface="Times New Roman"/>
                      </a:endParaRPr>
                    </a:p>
                    <a:p>
                      <a:pPr algn="just">
                        <a:lnSpc>
                          <a:spcPct val="115000"/>
                        </a:lnSpc>
                        <a:spcAft>
                          <a:spcPts val="1000"/>
                        </a:spcAft>
                      </a:pPr>
                      <a:r>
                        <a:rPr lang="es-CO" sz="1100">
                          <a:solidFill>
                            <a:srgbClr val="000000"/>
                          </a:solidFill>
                          <a:effectLst/>
                          <a:latin typeface="Arial"/>
                          <a:ea typeface="Times New Roman"/>
                          <a:cs typeface="Times New Roman"/>
                        </a:rPr>
                        <a:t>La entrega del material P.O.P se realizará de manera personal a los funcionarios de las distintas dependencias y facultades pertenecientes, para dinamizar la actividad haciéndola más intuitiva y lúdica. </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904125">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dirty="0" smtClean="0">
                          <a:solidFill>
                            <a:srgbClr val="000000"/>
                          </a:solidFill>
                          <a:effectLst/>
                          <a:latin typeface="Arial"/>
                          <a:ea typeface="Times New Roman"/>
                          <a:cs typeface="Times New Roman"/>
                        </a:rPr>
                        <a:t>Comunicaciones</a:t>
                      </a:r>
                    </a:p>
                    <a:p>
                      <a:pPr>
                        <a:lnSpc>
                          <a:spcPct val="115000"/>
                        </a:lnSpc>
                        <a:spcAft>
                          <a:spcPts val="1000"/>
                        </a:spcAft>
                      </a:pPr>
                      <a:r>
                        <a:rPr lang="es-CO" sz="1100" dirty="0" smtClean="0">
                          <a:solidFill>
                            <a:srgbClr val="000000"/>
                          </a:solidFill>
                          <a:effectLst/>
                          <a:latin typeface="Arial"/>
                          <a:ea typeface="Times New Roman"/>
                          <a:cs typeface="Times New Roman"/>
                        </a:rPr>
                        <a:t>Gestión Humana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Tiempo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3 Semanas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p>
                      <a:pPr>
                        <a:lnSpc>
                          <a:spcPct val="115000"/>
                        </a:lnSpc>
                        <a:spcAft>
                          <a:spcPts val="1000"/>
                        </a:spcAft>
                      </a:pPr>
                      <a:r>
                        <a:rPr lang="es-CO" sz="1100" b="1" i="1">
                          <a:solidFill>
                            <a:srgbClr val="000000"/>
                          </a:solidFill>
                          <a:effectLst/>
                          <a:latin typeface="Arial"/>
                          <a:ea typeface="Times New Roman"/>
                          <a:cs typeface="Times New Roman"/>
                        </a:rPr>
                        <a:t>Plegables 500</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effectLst/>
                        <a:latin typeface="Calibri"/>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033">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dirty="0">
                          <a:solidFill>
                            <a:srgbClr val="000000"/>
                          </a:solidFill>
                          <a:effectLst/>
                          <a:latin typeface="Arial"/>
                          <a:ea typeface="Times New Roman"/>
                          <a:cs typeface="Times New Roman"/>
                        </a:rPr>
                        <a:t>Los funcionarios comprenderán cómo trabajar en equipo y cómo beneficiarse de esto para mejorar y optimizar sus labores. Al saber que hacer y como hacerlo se propenden a la mejora de las labores y del apoyo al trabajo del otro</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1806526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7" name="Picture 3" descr="H:\IMG_2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293609"/>
            <a:ext cx="3038979" cy="20259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796136" y="1383272"/>
            <a:ext cx="3025002" cy="923330"/>
          </a:xfrm>
          <a:prstGeom prst="rect">
            <a:avLst/>
          </a:prstGeom>
        </p:spPr>
        <p:txBody>
          <a:bodyPr wrap="square">
            <a:spAutoFit/>
          </a:bodyPr>
          <a:lstStyle/>
          <a:p>
            <a:endParaRPr lang="es-CO" dirty="0"/>
          </a:p>
          <a:p>
            <a:endParaRPr lang="es-CO" dirty="0" smtClean="0"/>
          </a:p>
          <a:p>
            <a:endParaRPr lang="es-CO" dirty="0"/>
          </a:p>
        </p:txBody>
      </p:sp>
      <p:graphicFrame>
        <p:nvGraphicFramePr>
          <p:cNvPr id="2" name="1 Tabla"/>
          <p:cNvGraphicFramePr>
            <a:graphicFrameLocks noGrp="1"/>
          </p:cNvGraphicFramePr>
          <p:nvPr>
            <p:extLst>
              <p:ext uri="{D42A27DB-BD31-4B8C-83A1-F6EECF244321}">
                <p14:modId xmlns:p14="http://schemas.microsoft.com/office/powerpoint/2010/main" val="3244625732"/>
              </p:ext>
            </p:extLst>
          </p:nvPr>
        </p:nvGraphicFramePr>
        <p:xfrm>
          <a:off x="467544" y="1196752"/>
          <a:ext cx="4752528" cy="4320481"/>
        </p:xfrm>
        <a:graphic>
          <a:graphicData uri="http://schemas.openxmlformats.org/drawingml/2006/table">
            <a:tbl>
              <a:tblPr firstRow="1" firstCol="1" bandRow="1"/>
              <a:tblGrid>
                <a:gridCol w="792088"/>
                <a:gridCol w="792088"/>
                <a:gridCol w="792088"/>
                <a:gridCol w="792088"/>
                <a:gridCol w="792088"/>
                <a:gridCol w="792088"/>
              </a:tblGrid>
              <a:tr h="553317">
                <a:tc>
                  <a:txBody>
                    <a:bodyPr/>
                    <a:lstStyle/>
                    <a:p>
                      <a:pPr>
                        <a:lnSpc>
                          <a:spcPct val="115000"/>
                        </a:lnSpc>
                        <a:spcAft>
                          <a:spcPts val="1000"/>
                        </a:spcAft>
                      </a:pPr>
                      <a:r>
                        <a:rPr lang="es-CO" sz="1100" b="1" i="1">
                          <a:solidFill>
                            <a:srgbClr val="000000"/>
                          </a:solidFill>
                          <a:effectLst/>
                          <a:latin typeface="Arial"/>
                          <a:ea typeface="Times New Roman"/>
                          <a:cs typeface="Times New Roman"/>
                        </a:rPr>
                        <a:t>Estrategia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b="1">
                          <a:solidFill>
                            <a:srgbClr val="000000"/>
                          </a:solidFill>
                          <a:effectLst/>
                          <a:latin typeface="Arial"/>
                          <a:ea typeface="Times New Roman"/>
                          <a:cs typeface="Times New Roman"/>
                        </a:rPr>
                        <a:t>Capacitación servicio al cliente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028366">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a:solidFill>
                            <a:srgbClr val="000000"/>
                          </a:solidFill>
                          <a:effectLst/>
                          <a:latin typeface="Arial"/>
                          <a:ea typeface="Times New Roman"/>
                          <a:cs typeface="Times New Roman"/>
                        </a:rPr>
                        <a:t>Llevar a todas las sedes un profesional en servicio al cliente, que enseñe a los funcionarios como responder y atender a los clientes, y realice actividades de trabajo en equipo. Como punto de referencia se tendrán en cuenta las encuestas y evaluaciones realizadas a las dependencias así sabremos cuales son las que prestan un servicio inadecuado, es importante tener en cuenta que no todas las dependencias tienen contacto con el público pero deben de conocer las actividades para responder inquietudes.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185481">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Gestión Humana</a:t>
                      </a:r>
                      <a:r>
                        <a:rPr lang="es-CO" sz="1100">
                          <a:effectLst/>
                          <a:latin typeface="Arial"/>
                          <a:ea typeface="Times New Roman"/>
                          <a:cs typeface="Times New Roman"/>
                        </a:rPr>
                        <a:t/>
                      </a:r>
                      <a:br>
                        <a:rPr lang="es-CO" sz="1100">
                          <a:effectLst/>
                          <a:latin typeface="Arial"/>
                          <a:ea typeface="Times New Roman"/>
                          <a:cs typeface="Times New Roman"/>
                        </a:rPr>
                      </a:br>
                      <a:r>
                        <a:rPr lang="es-CO" sz="1100">
                          <a:solidFill>
                            <a:srgbClr val="000000"/>
                          </a:solidFill>
                          <a:effectLst/>
                          <a:latin typeface="Arial"/>
                          <a:ea typeface="Times New Roman"/>
                          <a:cs typeface="Times New Roman"/>
                        </a:rPr>
                        <a:t>Oficina de Comunicaciones.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Tiempo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1 Semanas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Financiado por Comfenalco.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317">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dirty="0">
                          <a:solidFill>
                            <a:srgbClr val="000000"/>
                          </a:solidFill>
                          <a:effectLst/>
                          <a:latin typeface="Arial"/>
                          <a:ea typeface="Times New Roman"/>
                          <a:cs typeface="Times New Roman"/>
                        </a:rPr>
                        <a:t>Mejorar atención hacia los clientes mejorando la imagen de la UNIAJC.</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3416538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H:\IMG_28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772816"/>
            <a:ext cx="3024336" cy="20162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951516949"/>
              </p:ext>
            </p:extLst>
          </p:nvPr>
        </p:nvGraphicFramePr>
        <p:xfrm>
          <a:off x="251520" y="1124744"/>
          <a:ext cx="4752528" cy="4968552"/>
        </p:xfrm>
        <a:graphic>
          <a:graphicData uri="http://schemas.openxmlformats.org/drawingml/2006/table">
            <a:tbl>
              <a:tblPr firstRow="1" firstCol="1" bandRow="1"/>
              <a:tblGrid>
                <a:gridCol w="792088"/>
                <a:gridCol w="792088"/>
                <a:gridCol w="792088"/>
                <a:gridCol w="792088"/>
                <a:gridCol w="792088"/>
                <a:gridCol w="792088"/>
              </a:tblGrid>
              <a:tr h="563272">
                <a:tc>
                  <a:txBody>
                    <a:bodyPr/>
                    <a:lstStyle/>
                    <a:p>
                      <a:pPr>
                        <a:lnSpc>
                          <a:spcPct val="115000"/>
                        </a:lnSpc>
                        <a:spcAft>
                          <a:spcPts val="1000"/>
                        </a:spcAft>
                      </a:pPr>
                      <a:r>
                        <a:rPr lang="es-CO" sz="1100" b="1" i="1" dirty="0">
                          <a:solidFill>
                            <a:srgbClr val="000000"/>
                          </a:solidFill>
                          <a:effectLst/>
                          <a:latin typeface="Arial"/>
                          <a:ea typeface="Times New Roman"/>
                          <a:cs typeface="Times New Roman"/>
                        </a:rPr>
                        <a:t>Estrategia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b="1">
                          <a:solidFill>
                            <a:srgbClr val="000000"/>
                          </a:solidFill>
                          <a:effectLst/>
                          <a:latin typeface="Arial"/>
                          <a:ea typeface="Times New Roman"/>
                          <a:cs typeface="Times New Roman"/>
                        </a:rPr>
                        <a:t>¿Sabías que? 	[Pieza grafica impresa y digitales]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849710">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a:solidFill>
                            <a:srgbClr val="000000"/>
                          </a:solidFill>
                          <a:effectLst/>
                          <a:latin typeface="Arial"/>
                          <a:ea typeface="Times New Roman"/>
                          <a:cs typeface="Times New Roman"/>
                        </a:rPr>
                        <a:t>Dar a conocer por medios infográficos lo que integra todos los medios internos, cuáles son sus contenidos, como aprovecharlos y cuáles son los resultados. Entregarlos de manera directa en sus puntos de trabajo de una manera lúdica y educativa.</a:t>
                      </a:r>
                      <a:endParaRPr lang="es-CO" sz="1100">
                        <a:effectLst/>
                        <a:latin typeface="Calibri"/>
                        <a:ea typeface="Times New Roman"/>
                        <a:cs typeface="Times New Roman"/>
                      </a:endParaRPr>
                    </a:p>
                    <a:p>
                      <a:pPr algn="just">
                        <a:lnSpc>
                          <a:spcPct val="115000"/>
                        </a:lnSpc>
                        <a:spcAft>
                          <a:spcPts val="1000"/>
                        </a:spcAft>
                      </a:pPr>
                      <a:r>
                        <a:rPr lang="es-CO" sz="1100">
                          <a:solidFill>
                            <a:srgbClr val="000000"/>
                          </a:solidFill>
                          <a:effectLst/>
                          <a:latin typeface="Arial"/>
                          <a:ea typeface="Times New Roman"/>
                          <a:cs typeface="Times New Roman"/>
                        </a:rPr>
                        <a:t>La UNIAJC cuenta con medios de comunicación como: boletines, emisora, carteleras, Intranet, radio, correo Electrónico, redes sociales. Que  los funcionarios desconocen o no saben las cualidades que estos brindan, es así como esta campaña les enseñara no solo a conocer con que canales cuentan, sino a utilizarlos y difundir la información que en estos se publica.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206810">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dirty="0" smtClean="0">
                          <a:solidFill>
                            <a:srgbClr val="000000"/>
                          </a:solidFill>
                          <a:effectLst/>
                          <a:latin typeface="Arial"/>
                          <a:ea typeface="Times New Roman"/>
                          <a:cs typeface="Times New Roman"/>
                        </a:rPr>
                        <a:t>Comunicaciones.</a:t>
                      </a:r>
                    </a:p>
                    <a:p>
                      <a:pPr>
                        <a:lnSpc>
                          <a:spcPct val="115000"/>
                        </a:lnSpc>
                        <a:spcAft>
                          <a:spcPts val="1000"/>
                        </a:spcAft>
                      </a:pPr>
                      <a:r>
                        <a:rPr lang="es-CO" sz="1100" dirty="0" smtClean="0">
                          <a:solidFill>
                            <a:srgbClr val="000000"/>
                          </a:solidFill>
                          <a:effectLst/>
                          <a:latin typeface="Arial"/>
                          <a:ea typeface="Times New Roman"/>
                          <a:cs typeface="Times New Roman"/>
                        </a:rPr>
                        <a:t>B.U.C.C.</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Tiempo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Tres meses.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Plegable tamaño carta. 300.</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760">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dirty="0">
                          <a:solidFill>
                            <a:srgbClr val="000000"/>
                          </a:solidFill>
                          <a:effectLst/>
                          <a:latin typeface="Arial"/>
                          <a:ea typeface="Times New Roman"/>
                          <a:cs typeface="Times New Roman"/>
                        </a:rPr>
                        <a:t>Optimización de los canales de comunicación institucional.</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2256561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34238297"/>
              </p:ext>
            </p:extLst>
          </p:nvPr>
        </p:nvGraphicFramePr>
        <p:xfrm>
          <a:off x="395536" y="764704"/>
          <a:ext cx="8229600" cy="2857246"/>
        </p:xfrm>
        <a:graphic>
          <a:graphicData uri="http://schemas.openxmlformats.org/drawingml/2006/table">
            <a:tbl>
              <a:tblPr firstRow="1" firstCol="1" bandRow="1"/>
              <a:tblGrid>
                <a:gridCol w="1371600"/>
                <a:gridCol w="1371600"/>
                <a:gridCol w="1371600"/>
                <a:gridCol w="1371600"/>
                <a:gridCol w="1371600"/>
                <a:gridCol w="1371600"/>
              </a:tblGrid>
              <a:tr h="292270">
                <a:tc>
                  <a:txBody>
                    <a:bodyPr/>
                    <a:lstStyle/>
                    <a:p>
                      <a:pPr>
                        <a:lnSpc>
                          <a:spcPct val="115000"/>
                        </a:lnSpc>
                        <a:spcAft>
                          <a:spcPts val="1000"/>
                        </a:spcAft>
                      </a:pPr>
                      <a:r>
                        <a:rPr lang="es-CO" sz="1100" b="1" i="1" dirty="0">
                          <a:solidFill>
                            <a:srgbClr val="000000"/>
                          </a:solidFill>
                          <a:effectLst/>
                          <a:latin typeface="Arial"/>
                          <a:ea typeface="Times New Roman"/>
                          <a:cs typeface="Times New Roman"/>
                        </a:rPr>
                        <a:t>Estrategia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b="1">
                          <a:solidFill>
                            <a:srgbClr val="000000"/>
                          </a:solidFill>
                          <a:effectLst/>
                          <a:latin typeface="Arial"/>
                          <a:ea typeface="Times New Roman"/>
                          <a:cs typeface="Times New Roman"/>
                        </a:rPr>
                        <a:t>Toma un dulce, obtén un mensaje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831571">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a:solidFill>
                            <a:srgbClr val="000000"/>
                          </a:solidFill>
                          <a:effectLst/>
                          <a:latin typeface="Arial"/>
                          <a:ea typeface="Times New Roman"/>
                          <a:cs typeface="Times New Roman"/>
                        </a:rPr>
                        <a:t>Se usaría la envoltura para transmitir mensajes, por un lado estará la imagen institucional y por el otro, frases efectivas y por este estilo, para clientes y para empleados también utilizar globos con los colores institucionales y los mensajes positivos entregados a los empleados a la hora de su ingreso a la institución con una bienvenida a su trabajo los globos durarán todo el día y serán de gran recordación.</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763750">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dirty="0">
                          <a:solidFill>
                            <a:srgbClr val="000000"/>
                          </a:solidFill>
                          <a:effectLst/>
                          <a:latin typeface="Arial"/>
                          <a:ea typeface="Times New Roman"/>
                          <a:cs typeface="Times New Roman"/>
                        </a:rPr>
                        <a:t>Oficina Asesora de Comunicaciones</a:t>
                      </a:r>
                      <a:r>
                        <a:rPr lang="es-CO" sz="1100" dirty="0" smtClean="0">
                          <a:solidFill>
                            <a:srgbClr val="000000"/>
                          </a:solidFill>
                          <a:effectLst/>
                          <a:latin typeface="Arial"/>
                          <a:ea typeface="Times New Roman"/>
                          <a:cs typeface="Times New Roman"/>
                        </a:rPr>
                        <a:t>.</a:t>
                      </a:r>
                    </a:p>
                    <a:p>
                      <a:pPr>
                        <a:lnSpc>
                          <a:spcPct val="115000"/>
                        </a:lnSpc>
                        <a:spcAft>
                          <a:spcPts val="1000"/>
                        </a:spcAft>
                      </a:pPr>
                      <a:r>
                        <a:rPr lang="es-CO" sz="1100" dirty="0" smtClean="0">
                          <a:solidFill>
                            <a:srgbClr val="000000"/>
                          </a:solidFill>
                          <a:effectLst/>
                          <a:latin typeface="Arial"/>
                          <a:ea typeface="Times New Roman"/>
                          <a:cs typeface="Times New Roman"/>
                        </a:rPr>
                        <a:t>Bienestar Universitario</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Tiempo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Hasta agotar existencias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p>
                      <a:pPr>
                        <a:lnSpc>
                          <a:spcPct val="115000"/>
                        </a:lnSpc>
                        <a:spcAft>
                          <a:spcPts val="1000"/>
                        </a:spcAft>
                      </a:pPr>
                      <a:r>
                        <a:rPr lang="es-CO" sz="1100">
                          <a:effectLst/>
                          <a:latin typeface="Arial"/>
                          <a:ea typeface="Times New Roman"/>
                          <a:cs typeface="Times New Roman"/>
                        </a:rPr>
                        <a:t>Globos: 100=600.000</a:t>
                      </a:r>
                      <a:endParaRPr lang="es-CO" sz="1100">
                        <a:effectLst/>
                        <a:latin typeface="Calibri"/>
                        <a:ea typeface="Times New Roman"/>
                        <a:cs typeface="Times New Roman"/>
                      </a:endParaRPr>
                    </a:p>
                    <a:p>
                      <a:pPr>
                        <a:lnSpc>
                          <a:spcPct val="115000"/>
                        </a:lnSpc>
                        <a:spcAft>
                          <a:spcPts val="1000"/>
                        </a:spcAft>
                      </a:pPr>
                      <a:r>
                        <a:rPr lang="es-CO" sz="1100">
                          <a:effectLst/>
                          <a:latin typeface="Arial"/>
                          <a:ea typeface="Times New Roman"/>
                          <a:cs typeface="Times New Roman"/>
                        </a:rPr>
                        <a:t>Dulces: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effectLst/>
                        <a:latin typeface="Calibri"/>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37">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dirty="0">
                          <a:solidFill>
                            <a:srgbClr val="000000"/>
                          </a:solidFill>
                          <a:effectLst/>
                          <a:latin typeface="Arial"/>
                          <a:ea typeface="Times New Roman"/>
                          <a:cs typeface="Times New Roman"/>
                        </a:rPr>
                        <a:t>Sensibilizar la comunidad, respecto a temáticas varias; una forma diferente de transmitir la información, por lo tanto se convierte en efectiva.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414752808"/>
              </p:ext>
            </p:extLst>
          </p:nvPr>
        </p:nvGraphicFramePr>
        <p:xfrm>
          <a:off x="323528" y="3789040"/>
          <a:ext cx="8229600" cy="2796032"/>
        </p:xfrm>
        <a:graphic>
          <a:graphicData uri="http://schemas.openxmlformats.org/drawingml/2006/table">
            <a:tbl>
              <a:tblPr firstRow="1" firstCol="1" bandRow="1"/>
              <a:tblGrid>
                <a:gridCol w="1371600"/>
                <a:gridCol w="1371600"/>
                <a:gridCol w="1371600"/>
                <a:gridCol w="1371600"/>
                <a:gridCol w="1371600"/>
                <a:gridCol w="1371600"/>
              </a:tblGrid>
              <a:tr h="0">
                <a:tc>
                  <a:txBody>
                    <a:bodyPr/>
                    <a:lstStyle/>
                    <a:p>
                      <a:pPr>
                        <a:lnSpc>
                          <a:spcPct val="115000"/>
                        </a:lnSpc>
                        <a:spcAft>
                          <a:spcPts val="1000"/>
                        </a:spcAft>
                      </a:pPr>
                      <a:r>
                        <a:rPr lang="es-CO" sz="1100" b="1" i="1" dirty="0">
                          <a:solidFill>
                            <a:srgbClr val="000000"/>
                          </a:solidFill>
                          <a:effectLst/>
                          <a:latin typeface="Arial"/>
                          <a:ea typeface="Times New Roman"/>
                          <a:cs typeface="Times New Roman"/>
                        </a:rPr>
                        <a:t>Estrategia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b="1" dirty="0">
                          <a:solidFill>
                            <a:srgbClr val="000000"/>
                          </a:solidFill>
                          <a:effectLst/>
                          <a:latin typeface="Arial"/>
                          <a:ea typeface="Times New Roman"/>
                          <a:cs typeface="Times New Roman"/>
                        </a:rPr>
                        <a:t>Valores</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a:solidFill>
                            <a:srgbClr val="000000"/>
                          </a:solidFill>
                          <a:effectLst/>
                          <a:latin typeface="Arial"/>
                          <a:ea typeface="Times New Roman"/>
                          <a:cs typeface="Times New Roman"/>
                        </a:rPr>
                        <a:t>Utilizar frases que relaciones los siguientes valores como: compromiso, honestidad, excelencia pasión y respeto en las estrategias a desarrollar las cuales estarán dispersas por toda la institución universitaria no solo en carteleras sino en sitios de alto trafico de personal para generar mas recordación sobre la campaña la comunicación interna .Impresiones en carteleras y por medio del correo electrónico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592455">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dirty="0">
                          <a:solidFill>
                            <a:srgbClr val="000000"/>
                          </a:solidFill>
                          <a:effectLst/>
                          <a:latin typeface="Arial"/>
                          <a:ea typeface="Times New Roman"/>
                          <a:cs typeface="Times New Roman"/>
                        </a:rPr>
                        <a:t>Oficina Asesora de Comunicaciones</a:t>
                      </a:r>
                      <a:r>
                        <a:rPr lang="es-CO" sz="1100" dirty="0" smtClean="0">
                          <a:solidFill>
                            <a:srgbClr val="000000"/>
                          </a:solidFill>
                          <a:effectLst/>
                          <a:latin typeface="Arial"/>
                          <a:ea typeface="Times New Roman"/>
                          <a:cs typeface="Times New Roman"/>
                        </a:rPr>
                        <a:t>. Gestión Humana, BUCC.</a:t>
                      </a:r>
                      <a:r>
                        <a:rPr lang="es-CO" sz="1100" baseline="0" dirty="0" smtClean="0">
                          <a:solidFill>
                            <a:srgbClr val="000000"/>
                          </a:solidFill>
                          <a:effectLst/>
                          <a:latin typeface="Arial"/>
                          <a:ea typeface="Times New Roman"/>
                          <a:cs typeface="Times New Roman"/>
                        </a:rPr>
                        <a:t> Bienestar Universitario</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Tiempo</a:t>
                      </a:r>
                      <a:endParaRPr lang="es-CO" sz="1100">
                        <a:effectLst/>
                        <a:latin typeface="Calibri"/>
                        <a:ea typeface="Times New Roman"/>
                        <a:cs typeface="Times New Roman"/>
                      </a:endParaRPr>
                    </a:p>
                    <a:p>
                      <a:pPr>
                        <a:lnSpc>
                          <a:spcPct val="115000"/>
                        </a:lnSpc>
                        <a:spcAft>
                          <a:spcPts val="1000"/>
                        </a:spcAft>
                      </a:pPr>
                      <a:r>
                        <a:rPr lang="es-CO" sz="1100" b="1" i="1">
                          <a:solidFill>
                            <a:srgbClr val="000000"/>
                          </a:solidFill>
                          <a:effectLst/>
                          <a:latin typeface="Arial"/>
                          <a:ea typeface="Times New Roman"/>
                          <a:cs typeface="Times New Roman"/>
                        </a:rPr>
                        <a:t>6 meses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Hasta agotar existencias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p>
                      <a:pPr>
                        <a:lnSpc>
                          <a:spcPct val="115000"/>
                        </a:lnSpc>
                        <a:spcAft>
                          <a:spcPts val="1000"/>
                        </a:spcAft>
                      </a:pPr>
                      <a:r>
                        <a:rPr lang="es-CO" sz="1100" b="1" i="1">
                          <a:solidFill>
                            <a:srgbClr val="000000"/>
                          </a:solidFill>
                          <a:effectLst/>
                          <a:latin typeface="Arial"/>
                          <a:ea typeface="Times New Roman"/>
                          <a:cs typeface="Times New Roman"/>
                        </a:rPr>
                        <a:t>Impresionesx100</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effectLst/>
                        <a:latin typeface="Calibri"/>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dirty="0">
                          <a:solidFill>
                            <a:srgbClr val="000000"/>
                          </a:solidFill>
                          <a:effectLst/>
                          <a:latin typeface="Arial"/>
                          <a:ea typeface="Times New Roman"/>
                          <a:cs typeface="Times New Roman"/>
                        </a:rPr>
                        <a:t>Sensibilizar la comunidad, respecto a temáticas varias; una forma diferente de trasmitir la información, por lo tanto se convierte en efectiva.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146800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07566646"/>
              </p:ext>
            </p:extLst>
          </p:nvPr>
        </p:nvGraphicFramePr>
        <p:xfrm>
          <a:off x="251520" y="908720"/>
          <a:ext cx="4176462" cy="4272534"/>
        </p:xfrm>
        <a:graphic>
          <a:graphicData uri="http://schemas.openxmlformats.org/drawingml/2006/table">
            <a:tbl>
              <a:tblPr firstRow="1" firstCol="1" bandRow="1"/>
              <a:tblGrid>
                <a:gridCol w="818277"/>
                <a:gridCol w="1197947"/>
                <a:gridCol w="360040"/>
                <a:gridCol w="408044"/>
                <a:gridCol w="696077"/>
                <a:gridCol w="696077"/>
              </a:tblGrid>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Estrategia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b="1">
                          <a:solidFill>
                            <a:srgbClr val="000000"/>
                          </a:solidFill>
                          <a:effectLst/>
                          <a:latin typeface="Arial"/>
                          <a:ea typeface="Times New Roman"/>
                          <a:cs typeface="Times New Roman"/>
                        </a:rPr>
                        <a:t>Expo show - Full Day</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a:solidFill>
                            <a:srgbClr val="000000"/>
                          </a:solidFill>
                          <a:effectLst/>
                          <a:latin typeface="Arial"/>
                          <a:ea typeface="Times New Roman"/>
                          <a:cs typeface="Times New Roman"/>
                        </a:rPr>
                        <a:t>En esta los funcionarios tendrán un stand en el que cada uno expone cual es la actividad que realiza su dependencia. Se realizaría en un centro recreacional. También se puede invitar a un funcionario a una oficina a conocer el proceso de la oficina y así luego socializarlo con los compañeros de su respectiva dependencia.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dirty="0">
                          <a:solidFill>
                            <a:srgbClr val="000000"/>
                          </a:solidFill>
                          <a:effectLst/>
                          <a:latin typeface="Arial"/>
                          <a:ea typeface="Times New Roman"/>
                          <a:cs typeface="Times New Roman"/>
                        </a:rPr>
                        <a:t>Todas las dependencias participan</a:t>
                      </a:r>
                      <a:endParaRPr lang="es-CO" sz="1100" dirty="0">
                        <a:effectLst/>
                        <a:latin typeface="Calibri"/>
                        <a:ea typeface="Times New Roman"/>
                        <a:cs typeface="Times New Roman"/>
                      </a:endParaRPr>
                    </a:p>
                    <a:p>
                      <a:pPr>
                        <a:lnSpc>
                          <a:spcPct val="115000"/>
                        </a:lnSpc>
                        <a:spcAft>
                          <a:spcPts val="1000"/>
                        </a:spcAft>
                      </a:pPr>
                      <a:r>
                        <a:rPr lang="es-CO" sz="1100" dirty="0">
                          <a:solidFill>
                            <a:srgbClr val="000000"/>
                          </a:solidFill>
                          <a:effectLst/>
                          <a:latin typeface="Arial"/>
                          <a:ea typeface="Times New Roman"/>
                          <a:cs typeface="Times New Roman"/>
                        </a:rPr>
                        <a:t>Organización por la oficina de </a:t>
                      </a:r>
                      <a:r>
                        <a:rPr lang="es-CO" sz="1100" dirty="0" smtClean="0">
                          <a:solidFill>
                            <a:srgbClr val="000000"/>
                          </a:solidFill>
                          <a:effectLst/>
                          <a:latin typeface="Arial"/>
                          <a:ea typeface="Times New Roman"/>
                          <a:cs typeface="Times New Roman"/>
                        </a:rPr>
                        <a:t>Comunicaciones, Bienestar Universitaria y Gestión</a:t>
                      </a:r>
                      <a:r>
                        <a:rPr lang="es-CO" sz="1100" baseline="0" dirty="0" smtClean="0">
                          <a:solidFill>
                            <a:srgbClr val="000000"/>
                          </a:solidFill>
                          <a:effectLst/>
                          <a:latin typeface="Arial"/>
                          <a:ea typeface="Times New Roman"/>
                          <a:cs typeface="Times New Roman"/>
                        </a:rPr>
                        <a:t> Humana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dirty="0">
                          <a:solidFill>
                            <a:srgbClr val="000000"/>
                          </a:solidFill>
                          <a:effectLst/>
                          <a:latin typeface="Arial"/>
                          <a:ea typeface="Times New Roman"/>
                          <a:cs typeface="Times New Roman"/>
                        </a:rPr>
                        <a:t>Tiempo</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1 día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Almuerzo:3400xpersona Ingreso:1.900xpersona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dirty="0">
                          <a:solidFill>
                            <a:srgbClr val="000000"/>
                          </a:solidFill>
                          <a:effectLst/>
                          <a:latin typeface="Arial"/>
                          <a:ea typeface="Times New Roman"/>
                          <a:cs typeface="Times New Roman"/>
                        </a:rPr>
                        <a:t>Relacionar la labor de los distintos funcionarios, la importancia y contribución de estos a la institución.</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22598856"/>
              </p:ext>
            </p:extLst>
          </p:nvPr>
        </p:nvGraphicFramePr>
        <p:xfrm>
          <a:off x="4572000" y="980728"/>
          <a:ext cx="4320482" cy="5390594"/>
        </p:xfrm>
        <a:graphic>
          <a:graphicData uri="http://schemas.openxmlformats.org/drawingml/2006/table">
            <a:tbl>
              <a:tblPr firstRow="1" firstCol="1" bandRow="1"/>
              <a:tblGrid>
                <a:gridCol w="815828"/>
                <a:gridCol w="815828"/>
                <a:gridCol w="815828"/>
                <a:gridCol w="815828"/>
                <a:gridCol w="815828"/>
                <a:gridCol w="241342"/>
              </a:tblGrid>
              <a:tr h="263481">
                <a:tc>
                  <a:txBody>
                    <a:bodyPr/>
                    <a:lstStyle/>
                    <a:p>
                      <a:pPr>
                        <a:lnSpc>
                          <a:spcPct val="115000"/>
                        </a:lnSpc>
                        <a:spcAft>
                          <a:spcPts val="1000"/>
                        </a:spcAft>
                      </a:pPr>
                      <a:r>
                        <a:rPr lang="es-CO" sz="900" b="1" i="1" dirty="0">
                          <a:solidFill>
                            <a:srgbClr val="000000"/>
                          </a:solidFill>
                          <a:effectLst/>
                          <a:latin typeface="Arial"/>
                          <a:ea typeface="Times New Roman"/>
                          <a:cs typeface="Times New Roman"/>
                        </a:rPr>
                        <a:t>Estrategia</a:t>
                      </a:r>
                      <a:endParaRPr lang="es-CO" sz="900" dirty="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900" b="1">
                          <a:solidFill>
                            <a:srgbClr val="000000"/>
                          </a:solidFill>
                          <a:effectLst/>
                          <a:latin typeface="Arial"/>
                          <a:ea typeface="Times New Roman"/>
                          <a:cs typeface="Times New Roman"/>
                        </a:rPr>
                        <a:t>Entrevistas</a:t>
                      </a:r>
                      <a:endParaRPr lang="es-CO" sz="90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520647">
                <a:tc>
                  <a:txBody>
                    <a:bodyPr/>
                    <a:lstStyle/>
                    <a:p>
                      <a:pPr>
                        <a:lnSpc>
                          <a:spcPct val="115000"/>
                        </a:lnSpc>
                        <a:spcAft>
                          <a:spcPts val="1000"/>
                        </a:spcAft>
                      </a:pPr>
                      <a:r>
                        <a:rPr lang="es-CO" sz="900" b="1" i="1">
                          <a:solidFill>
                            <a:srgbClr val="000000"/>
                          </a:solidFill>
                          <a:effectLst/>
                          <a:latin typeface="Arial"/>
                          <a:ea typeface="Times New Roman"/>
                          <a:cs typeface="Times New Roman"/>
                        </a:rPr>
                        <a:t>Actividad</a:t>
                      </a:r>
                      <a:endParaRPr lang="es-CO" sz="90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es-CO" sz="1000">
                          <a:solidFill>
                            <a:srgbClr val="000000"/>
                          </a:solidFill>
                          <a:effectLst/>
                          <a:latin typeface="Arial"/>
                          <a:ea typeface="Times New Roman"/>
                          <a:cs typeface="Times New Roman"/>
                        </a:rPr>
                        <a:t>Con el fin de aumentar la sociabilidad e interés entre los funcionarios de la institución, se realizarán entrevistas, para saber acerca de:</a:t>
                      </a:r>
                      <a:endParaRPr lang="es-CO" sz="900">
                        <a:effectLst/>
                        <a:latin typeface="Calibri"/>
                        <a:ea typeface="Times New Roman"/>
                        <a:cs typeface="Times New Roman"/>
                      </a:endParaRPr>
                    </a:p>
                    <a:p>
                      <a:pPr>
                        <a:lnSpc>
                          <a:spcPct val="115000"/>
                        </a:lnSpc>
                        <a:spcAft>
                          <a:spcPts val="1000"/>
                        </a:spcAft>
                      </a:pPr>
                      <a:r>
                        <a:rPr lang="es-CO" sz="1000">
                          <a:solidFill>
                            <a:srgbClr val="000000"/>
                          </a:solidFill>
                          <a:effectLst/>
                          <a:latin typeface="Arial"/>
                          <a:ea typeface="Times New Roman"/>
                          <a:cs typeface="Times New Roman"/>
                        </a:rPr>
                        <a:t>Información personal, académica, laboral, la experiencia UNIAJC, consejos o recomendaciones en el ámbito laboral (ambiente laboral, organización, comunicación, etc.).</a:t>
                      </a:r>
                      <a:endParaRPr lang="es-CO" sz="900">
                        <a:effectLst/>
                        <a:latin typeface="Calibri"/>
                        <a:ea typeface="Times New Roman"/>
                        <a:cs typeface="Times New Roman"/>
                      </a:endParaRPr>
                    </a:p>
                    <a:p>
                      <a:pPr>
                        <a:lnSpc>
                          <a:spcPct val="115000"/>
                        </a:lnSpc>
                        <a:spcAft>
                          <a:spcPts val="1000"/>
                        </a:spcAft>
                      </a:pPr>
                      <a:r>
                        <a:rPr lang="es-CO" sz="1000">
                          <a:solidFill>
                            <a:srgbClr val="000000"/>
                          </a:solidFill>
                          <a:effectLst/>
                          <a:latin typeface="Arial"/>
                          <a:ea typeface="Times New Roman"/>
                          <a:cs typeface="Times New Roman"/>
                        </a:rPr>
                        <a:t>Esta se llevara a cabo con la mayor parte del personal (funcionarios UNIAJC) los cuales serán entrevistados por dos personas, una con el rol de entrevistador o periodista, y la otra como fotógrafo para hacer el registro visual de la actividad.</a:t>
                      </a:r>
                      <a:endParaRPr lang="es-CO" sz="900">
                        <a:effectLst/>
                        <a:latin typeface="Calibri"/>
                        <a:ea typeface="Times New Roman"/>
                        <a:cs typeface="Times New Roman"/>
                      </a:endParaRPr>
                    </a:p>
                    <a:p>
                      <a:pPr>
                        <a:lnSpc>
                          <a:spcPct val="115000"/>
                        </a:lnSpc>
                        <a:spcAft>
                          <a:spcPts val="1000"/>
                        </a:spcAft>
                      </a:pPr>
                      <a:r>
                        <a:rPr lang="es-CO" sz="1000">
                          <a:solidFill>
                            <a:srgbClr val="000000"/>
                          </a:solidFill>
                          <a:effectLst/>
                          <a:latin typeface="Arial"/>
                          <a:ea typeface="Times New Roman"/>
                          <a:cs typeface="Times New Roman"/>
                        </a:rPr>
                        <a:t>Se hará uso de grabadora de voz, cámara fotográfica, libretas para notas, micrófonos de solapa</a:t>
                      </a:r>
                      <a:endParaRPr lang="es-CO" sz="900">
                        <a:effectLst/>
                        <a:latin typeface="Calibri"/>
                        <a:ea typeface="Times New Roman"/>
                        <a:cs typeface="Times New Roman"/>
                      </a:endParaRPr>
                    </a:p>
                    <a:p>
                      <a:pPr>
                        <a:lnSpc>
                          <a:spcPct val="115000"/>
                        </a:lnSpc>
                        <a:spcAft>
                          <a:spcPts val="1000"/>
                        </a:spcAft>
                      </a:pPr>
                      <a:r>
                        <a:rPr lang="es-CO" sz="1000">
                          <a:solidFill>
                            <a:srgbClr val="000000"/>
                          </a:solidFill>
                          <a:effectLst/>
                          <a:latin typeface="Arial"/>
                          <a:ea typeface="Times New Roman"/>
                          <a:cs typeface="Times New Roman"/>
                        </a:rPr>
                        <a:t>Se publicará en el Boletín Capsula: Quincenal donde el incentivo serán 2 entrevistas más que las de intranet.</a:t>
                      </a:r>
                      <a:endParaRPr lang="es-CO" sz="900">
                        <a:effectLst/>
                        <a:latin typeface="Calibri"/>
                        <a:ea typeface="Times New Roman"/>
                        <a:cs typeface="Times New Roman"/>
                      </a:endParaRPr>
                    </a:p>
                    <a:p>
                      <a:pPr>
                        <a:lnSpc>
                          <a:spcPct val="115000"/>
                        </a:lnSpc>
                        <a:spcAft>
                          <a:spcPts val="1000"/>
                        </a:spcAft>
                      </a:pPr>
                      <a:r>
                        <a:rPr lang="es-CO" sz="1000">
                          <a:solidFill>
                            <a:srgbClr val="000000"/>
                          </a:solidFill>
                          <a:effectLst/>
                          <a:latin typeface="Arial"/>
                          <a:ea typeface="Times New Roman"/>
                          <a:cs typeface="Times New Roman"/>
                        </a:rPr>
                        <a:t>Intranet: Semanal dos publicaciones de entrevista.</a:t>
                      </a:r>
                      <a:endParaRPr lang="es-CO" sz="90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752095">
                <a:tc>
                  <a:txBody>
                    <a:bodyPr/>
                    <a:lstStyle/>
                    <a:p>
                      <a:pPr>
                        <a:lnSpc>
                          <a:spcPct val="115000"/>
                        </a:lnSpc>
                        <a:spcAft>
                          <a:spcPts val="1000"/>
                        </a:spcAft>
                      </a:pPr>
                      <a:r>
                        <a:rPr lang="es-CO" sz="900" b="1" i="1">
                          <a:solidFill>
                            <a:srgbClr val="000000"/>
                          </a:solidFill>
                          <a:effectLst/>
                          <a:latin typeface="Arial"/>
                          <a:ea typeface="Times New Roman"/>
                          <a:cs typeface="Times New Roman"/>
                        </a:rPr>
                        <a:t>Responsable</a:t>
                      </a:r>
                      <a:endParaRPr lang="es-CO" sz="90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dirty="0">
                          <a:solidFill>
                            <a:srgbClr val="000000"/>
                          </a:solidFill>
                          <a:effectLst/>
                          <a:latin typeface="Arial"/>
                          <a:ea typeface="Times New Roman"/>
                          <a:cs typeface="Times New Roman"/>
                        </a:rPr>
                        <a:t>Oficina de Comunicaciones</a:t>
                      </a:r>
                      <a:r>
                        <a:rPr lang="es-CO" sz="900" dirty="0">
                          <a:effectLst/>
                          <a:latin typeface="Arial"/>
                          <a:ea typeface="Times New Roman"/>
                          <a:cs typeface="Times New Roman"/>
                        </a:rPr>
                        <a:t/>
                      </a:r>
                      <a:br>
                        <a:rPr lang="es-CO" sz="900" dirty="0">
                          <a:effectLst/>
                          <a:latin typeface="Arial"/>
                          <a:ea typeface="Times New Roman"/>
                          <a:cs typeface="Times New Roman"/>
                        </a:rPr>
                      </a:br>
                      <a:r>
                        <a:rPr lang="es-CO" sz="900" dirty="0" smtClean="0">
                          <a:solidFill>
                            <a:srgbClr val="000000"/>
                          </a:solidFill>
                          <a:effectLst/>
                          <a:latin typeface="Arial"/>
                          <a:ea typeface="Times New Roman"/>
                          <a:cs typeface="Times New Roman"/>
                        </a:rPr>
                        <a:t>Gestión</a:t>
                      </a:r>
                      <a:r>
                        <a:rPr lang="es-CO" sz="900" baseline="0" dirty="0" smtClean="0">
                          <a:solidFill>
                            <a:srgbClr val="000000"/>
                          </a:solidFill>
                          <a:effectLst/>
                          <a:latin typeface="Arial"/>
                          <a:ea typeface="Times New Roman"/>
                          <a:cs typeface="Times New Roman"/>
                        </a:rPr>
                        <a:t> Humana</a:t>
                      </a:r>
                      <a:endParaRPr lang="es-CO" sz="900" dirty="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i="1">
                          <a:solidFill>
                            <a:srgbClr val="000000"/>
                          </a:solidFill>
                          <a:effectLst/>
                          <a:latin typeface="Arial"/>
                          <a:ea typeface="Times New Roman"/>
                          <a:cs typeface="Times New Roman"/>
                        </a:rPr>
                        <a:t>Tiempo</a:t>
                      </a:r>
                      <a:endParaRPr lang="es-CO" sz="90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a:solidFill>
                            <a:srgbClr val="000000"/>
                          </a:solidFill>
                          <a:effectLst/>
                          <a:latin typeface="Arial"/>
                          <a:ea typeface="Times New Roman"/>
                          <a:cs typeface="Times New Roman"/>
                        </a:rPr>
                        <a:t>Periódico Semanal</a:t>
                      </a:r>
                      <a:endParaRPr lang="es-CO" sz="90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i="1">
                          <a:solidFill>
                            <a:srgbClr val="000000"/>
                          </a:solidFill>
                          <a:effectLst/>
                          <a:latin typeface="Arial"/>
                          <a:ea typeface="Times New Roman"/>
                          <a:cs typeface="Times New Roman"/>
                        </a:rPr>
                        <a:t>Presupuesto</a:t>
                      </a:r>
                      <a:endParaRPr lang="es-CO" sz="900">
                        <a:effectLst/>
                        <a:latin typeface="Calibri"/>
                        <a:ea typeface="Times New Roman"/>
                        <a:cs typeface="Times New Roman"/>
                      </a:endParaRPr>
                    </a:p>
                    <a:p>
                      <a:pPr>
                        <a:lnSpc>
                          <a:spcPct val="115000"/>
                        </a:lnSpc>
                        <a:spcAft>
                          <a:spcPts val="1000"/>
                        </a:spcAft>
                      </a:pPr>
                      <a:r>
                        <a:rPr lang="es-CO" sz="900" b="1" i="1">
                          <a:solidFill>
                            <a:srgbClr val="000000"/>
                          </a:solidFill>
                          <a:effectLst/>
                          <a:latin typeface="Arial"/>
                          <a:ea typeface="Times New Roman"/>
                          <a:cs typeface="Times New Roman"/>
                        </a:rPr>
                        <a:t>$0</a:t>
                      </a:r>
                      <a:endParaRPr lang="es-CO" sz="90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900">
                        <a:effectLst/>
                        <a:latin typeface="Calibri"/>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360">
                <a:tc>
                  <a:txBody>
                    <a:bodyPr/>
                    <a:lstStyle/>
                    <a:p>
                      <a:pPr>
                        <a:lnSpc>
                          <a:spcPct val="115000"/>
                        </a:lnSpc>
                        <a:spcAft>
                          <a:spcPts val="1000"/>
                        </a:spcAft>
                      </a:pPr>
                      <a:r>
                        <a:rPr lang="es-CO" sz="900" b="1" i="1">
                          <a:solidFill>
                            <a:srgbClr val="000000"/>
                          </a:solidFill>
                          <a:effectLst/>
                          <a:latin typeface="Arial"/>
                          <a:ea typeface="Times New Roman"/>
                          <a:cs typeface="Times New Roman"/>
                        </a:rPr>
                        <a:t>Indicador</a:t>
                      </a:r>
                      <a:endParaRPr lang="es-CO" sz="90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900" dirty="0">
                          <a:solidFill>
                            <a:srgbClr val="000000"/>
                          </a:solidFill>
                          <a:effectLst/>
                          <a:latin typeface="Arial"/>
                          <a:ea typeface="Times New Roman"/>
                          <a:cs typeface="Times New Roman"/>
                        </a:rPr>
                        <a:t>Generar conciencia acerca de las distintas labores dentro de la institución y su contribución para el crecimiento.</a:t>
                      </a:r>
                      <a:endParaRPr lang="es-CO" sz="900" dirty="0">
                        <a:effectLst/>
                        <a:latin typeface="Calibri"/>
                        <a:ea typeface="Times New Roman"/>
                        <a:cs typeface="Times New Roman"/>
                      </a:endParaRPr>
                    </a:p>
                    <a:p>
                      <a:pPr algn="just">
                        <a:lnSpc>
                          <a:spcPct val="115000"/>
                        </a:lnSpc>
                        <a:spcAft>
                          <a:spcPts val="1000"/>
                        </a:spcAft>
                      </a:pPr>
                      <a:r>
                        <a:rPr lang="es-CO" sz="900" dirty="0">
                          <a:solidFill>
                            <a:srgbClr val="000000"/>
                          </a:solidFill>
                          <a:effectLst/>
                          <a:latin typeface="Arial"/>
                          <a:ea typeface="Times New Roman"/>
                          <a:cs typeface="Times New Roman"/>
                        </a:rPr>
                        <a:t>Generar sentido de pertenencia institucional.</a:t>
                      </a:r>
                      <a:endParaRPr lang="es-CO" sz="900" dirty="0">
                        <a:effectLst/>
                        <a:latin typeface="Calibri"/>
                        <a:ea typeface="Times New Roman"/>
                        <a:cs typeface="Times New Roman"/>
                      </a:endParaRPr>
                    </a:p>
                  </a:txBody>
                  <a:tcPr marL="48718" marR="48718" marT="48718" marB="487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1017534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41256516"/>
              </p:ext>
            </p:extLst>
          </p:nvPr>
        </p:nvGraphicFramePr>
        <p:xfrm>
          <a:off x="323526" y="764704"/>
          <a:ext cx="5544618" cy="5834558"/>
        </p:xfrm>
        <a:graphic>
          <a:graphicData uri="http://schemas.openxmlformats.org/drawingml/2006/table">
            <a:tbl>
              <a:tblPr firstRow="1" firstCol="1" bandRow="1"/>
              <a:tblGrid>
                <a:gridCol w="924103"/>
                <a:gridCol w="924103"/>
                <a:gridCol w="924103"/>
                <a:gridCol w="924103"/>
                <a:gridCol w="924103"/>
                <a:gridCol w="924103"/>
              </a:tblGrid>
              <a:tr h="403530">
                <a:tc>
                  <a:txBody>
                    <a:bodyPr/>
                    <a:lstStyle/>
                    <a:p>
                      <a:pPr>
                        <a:lnSpc>
                          <a:spcPct val="115000"/>
                        </a:lnSpc>
                        <a:spcAft>
                          <a:spcPts val="1000"/>
                        </a:spcAft>
                      </a:pPr>
                      <a:r>
                        <a:rPr lang="es-CO" sz="1100" b="1" i="1" dirty="0">
                          <a:solidFill>
                            <a:srgbClr val="000000"/>
                          </a:solidFill>
                          <a:effectLst/>
                          <a:latin typeface="Arial"/>
                          <a:ea typeface="Times New Roman"/>
                          <a:cs typeface="Times New Roman"/>
                        </a:rPr>
                        <a:t>Estrategia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es-CO" sz="1100" b="1">
                          <a:solidFill>
                            <a:srgbClr val="000000"/>
                          </a:solidFill>
                          <a:effectLst/>
                          <a:latin typeface="Arial"/>
                          <a:ea typeface="Times New Roman"/>
                          <a:cs typeface="Times New Roman"/>
                        </a:rPr>
                        <a:t>Potencialización de la comunicación con la comunidad estudiantil.</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290164">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a:solidFill>
                            <a:srgbClr val="000000"/>
                          </a:solidFill>
                          <a:effectLst/>
                          <a:latin typeface="Arial"/>
                          <a:ea typeface="Times New Roman"/>
                          <a:cs typeface="Times New Roman"/>
                        </a:rPr>
                        <a:t>Espacio para trabajar con los voceros estudiantiles para dialogar sobre las áreas y temas relacionados con la UNIAJC y la importancia de los medios Institucionales.</a:t>
                      </a:r>
                      <a:endParaRPr lang="es-CO" sz="1100">
                        <a:effectLst/>
                        <a:latin typeface="Calibri"/>
                        <a:ea typeface="Times New Roman"/>
                        <a:cs typeface="Times New Roman"/>
                      </a:endParaRPr>
                    </a:p>
                    <a:p>
                      <a:pPr algn="just">
                        <a:lnSpc>
                          <a:spcPct val="115000"/>
                        </a:lnSpc>
                        <a:spcAft>
                          <a:spcPts val="1000"/>
                        </a:spcAft>
                      </a:pPr>
                      <a:r>
                        <a:rPr lang="es-CO" sz="1100">
                          <a:solidFill>
                            <a:srgbClr val="000000"/>
                          </a:solidFill>
                          <a:effectLst/>
                          <a:latin typeface="Arial"/>
                          <a:ea typeface="Times New Roman"/>
                          <a:cs typeface="Times New Roman"/>
                        </a:rPr>
                        <a:t>Logos de las redes sociales en espacios físicos de la UNIAJC, sede Norte y Sur, con el objetivo de generar recordación de los medios sociales institucionales.</a:t>
                      </a:r>
                      <a:endParaRPr lang="es-CO" sz="1100">
                        <a:effectLst/>
                        <a:latin typeface="Calibri"/>
                        <a:ea typeface="Times New Roman"/>
                        <a:cs typeface="Times New Roman"/>
                      </a:endParaRPr>
                    </a:p>
                    <a:p>
                      <a:pPr algn="just">
                        <a:lnSpc>
                          <a:spcPct val="115000"/>
                        </a:lnSpc>
                        <a:spcAft>
                          <a:spcPts val="1000"/>
                        </a:spcAft>
                      </a:pPr>
                      <a:r>
                        <a:rPr lang="es-CO" sz="1100">
                          <a:solidFill>
                            <a:srgbClr val="000000"/>
                          </a:solidFill>
                          <a:effectLst/>
                          <a:latin typeface="Arial"/>
                          <a:ea typeface="Times New Roman"/>
                          <a:cs typeface="Times New Roman"/>
                        </a:rPr>
                        <a:t>Mural de expresión tipo Facebook, con el objetivo de obtener la información necesaria de los estudiantes con respecto a un tema institucional.</a:t>
                      </a:r>
                      <a:endParaRPr lang="es-CO" sz="1100">
                        <a:effectLst/>
                        <a:latin typeface="Calibri"/>
                        <a:ea typeface="Times New Roman"/>
                        <a:cs typeface="Times New Roman"/>
                      </a:endParaRPr>
                    </a:p>
                    <a:p>
                      <a:pPr algn="just">
                        <a:lnSpc>
                          <a:spcPct val="115000"/>
                        </a:lnSpc>
                        <a:spcAft>
                          <a:spcPts val="1000"/>
                        </a:spcAft>
                      </a:pPr>
                      <a:r>
                        <a:rPr lang="es-CO" sz="1100">
                          <a:solidFill>
                            <a:srgbClr val="000000"/>
                          </a:solidFill>
                          <a:effectLst/>
                          <a:latin typeface="Arial"/>
                          <a:ea typeface="Times New Roman"/>
                          <a:cs typeface="Times New Roman"/>
                        </a:rPr>
                        <a:t>Punto fijo de vinculación a las redes sociales, con el objetivo de invitar a los estudiantes a ingresar a las redes sociales Institucionales.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871327">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dirty="0">
                          <a:solidFill>
                            <a:srgbClr val="000000"/>
                          </a:solidFill>
                          <a:effectLst/>
                          <a:latin typeface="Arial"/>
                          <a:ea typeface="Times New Roman"/>
                          <a:cs typeface="Times New Roman"/>
                        </a:rPr>
                        <a:t>Oficina de </a:t>
                      </a:r>
                      <a:r>
                        <a:rPr lang="es-CO" sz="1100" dirty="0" smtClean="0">
                          <a:solidFill>
                            <a:srgbClr val="000000"/>
                          </a:solidFill>
                          <a:effectLst/>
                          <a:latin typeface="Arial"/>
                          <a:ea typeface="Times New Roman"/>
                          <a:cs typeface="Times New Roman"/>
                        </a:rPr>
                        <a:t>Comunicaciones, Bienestar </a:t>
                      </a:r>
                      <a:r>
                        <a:rPr lang="es-CO" sz="1100" dirty="0" err="1" smtClean="0">
                          <a:solidFill>
                            <a:srgbClr val="000000"/>
                          </a:solidFill>
                          <a:effectLst/>
                          <a:latin typeface="Arial"/>
                          <a:ea typeface="Times New Roman"/>
                          <a:cs typeface="Times New Roman"/>
                        </a:rPr>
                        <a:t>UniversitarioBUCC</a:t>
                      </a:r>
                      <a:r>
                        <a:rPr lang="es-CO" sz="1100" dirty="0" smtClean="0">
                          <a:solidFill>
                            <a:srgbClr val="000000"/>
                          </a:solidFill>
                          <a:effectLst/>
                          <a:latin typeface="Arial"/>
                          <a:ea typeface="Times New Roman"/>
                          <a:cs typeface="Times New Roman"/>
                        </a:rPr>
                        <a:t>.</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Tiempo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Inicios de cada semestre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p>
                      <a:pPr>
                        <a:lnSpc>
                          <a:spcPct val="115000"/>
                        </a:lnSpc>
                        <a:spcAft>
                          <a:spcPts val="1000"/>
                        </a:spcAft>
                      </a:pPr>
                      <a:r>
                        <a:rPr lang="es-CO" sz="1100" b="1" i="1">
                          <a:solidFill>
                            <a:srgbClr val="000000"/>
                          </a:solidFill>
                          <a:effectLst/>
                          <a:latin typeface="Arial"/>
                          <a:ea typeface="Times New Roman"/>
                          <a:cs typeface="Times New Roman"/>
                        </a:rPr>
                        <a:t>10%matricula a los voceros</a:t>
                      </a:r>
                      <a:endParaRPr lang="es-CO" sz="1100">
                        <a:effectLst/>
                        <a:latin typeface="Calibri"/>
                        <a:ea typeface="Times New Roman"/>
                        <a:cs typeface="Times New Roman"/>
                      </a:endParaRPr>
                    </a:p>
                    <a:p>
                      <a:pPr>
                        <a:lnSpc>
                          <a:spcPct val="115000"/>
                        </a:lnSpc>
                        <a:spcAft>
                          <a:spcPts val="1000"/>
                        </a:spcAft>
                      </a:pPr>
                      <a:r>
                        <a:rPr lang="es-CO" sz="1100" b="1" i="1">
                          <a:solidFill>
                            <a:srgbClr val="000000"/>
                          </a:solidFill>
                          <a:effectLst/>
                          <a:latin typeface="Arial"/>
                          <a:ea typeface="Times New Roman"/>
                          <a:cs typeface="Times New Roman"/>
                        </a:rPr>
                        <a:t>Tablero borrable 2alto x1.20ancho: 100.000</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effectLst/>
                        <a:latin typeface="Calibri"/>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530">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dirty="0">
                          <a:solidFill>
                            <a:srgbClr val="000000"/>
                          </a:solidFill>
                          <a:effectLst/>
                          <a:latin typeface="Arial"/>
                          <a:ea typeface="Times New Roman"/>
                          <a:cs typeface="Times New Roman"/>
                        </a:rPr>
                        <a:t>Ser el nexo de unión entre las ne­cesidades de la comunidad UNIAJC y las posibilidades de la UNIAJC. </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pic>
        <p:nvPicPr>
          <p:cNvPr id="7169" name="Picture 1" descr="C:\Users\dangrino\Desktop\UNIAJC\Imagen Perfil Tradicional 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478438"/>
            <a:ext cx="2260579" cy="36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08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98473022"/>
              </p:ext>
            </p:extLst>
          </p:nvPr>
        </p:nvGraphicFramePr>
        <p:xfrm>
          <a:off x="251520" y="1124744"/>
          <a:ext cx="8496942" cy="3453130"/>
        </p:xfrm>
        <a:graphic>
          <a:graphicData uri="http://schemas.openxmlformats.org/drawingml/2006/table">
            <a:tbl>
              <a:tblPr firstRow="1" firstCol="1" bandRow="1"/>
              <a:tblGrid>
                <a:gridCol w="1416157"/>
                <a:gridCol w="1416157"/>
                <a:gridCol w="1416157"/>
                <a:gridCol w="1416157"/>
                <a:gridCol w="1416157"/>
                <a:gridCol w="1416157"/>
              </a:tblGrid>
              <a:tr h="428710">
                <a:tc>
                  <a:txBody>
                    <a:bodyPr/>
                    <a:lstStyle/>
                    <a:p>
                      <a:pPr>
                        <a:lnSpc>
                          <a:spcPct val="115000"/>
                        </a:lnSpc>
                        <a:spcAft>
                          <a:spcPts val="1000"/>
                        </a:spcAft>
                      </a:pPr>
                      <a:r>
                        <a:rPr lang="es-CO" sz="1100" b="1" i="1">
                          <a:solidFill>
                            <a:srgbClr val="000000"/>
                          </a:solidFill>
                          <a:effectLst/>
                          <a:latin typeface="Arial"/>
                          <a:ea typeface="Times New Roman"/>
                          <a:cs typeface="Times New Roman"/>
                        </a:rPr>
                        <a:t>Estrategia</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100" b="1">
                          <a:effectLst/>
                          <a:latin typeface="Arial"/>
                          <a:ea typeface="Times New Roman"/>
                          <a:cs typeface="Times New Roman"/>
                        </a:rPr>
                        <a:t>Ética, Códigos y reglamentos para los funcionarios administrativos, que se definen por los siguientes puntos: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689701">
                <a:tc>
                  <a:txBody>
                    <a:bodyPr/>
                    <a:lstStyle/>
                    <a:p>
                      <a:pPr>
                        <a:lnSpc>
                          <a:spcPct val="115000"/>
                        </a:lnSpc>
                        <a:spcAft>
                          <a:spcPts val="1000"/>
                        </a:spcAft>
                      </a:pPr>
                      <a:r>
                        <a:rPr lang="es-CO" sz="1100" b="1" i="1">
                          <a:solidFill>
                            <a:srgbClr val="000000"/>
                          </a:solidFill>
                          <a:effectLst/>
                          <a:latin typeface="Arial"/>
                          <a:ea typeface="Times New Roman"/>
                          <a:cs typeface="Times New Roman"/>
                        </a:rPr>
                        <a:t>Actividad</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15000"/>
                        </a:lnSpc>
                        <a:spcAft>
                          <a:spcPts val="1000"/>
                        </a:spcAft>
                      </a:pPr>
                      <a:r>
                        <a:rPr lang="es-CO" sz="1200" b="1">
                          <a:effectLst/>
                          <a:latin typeface="Arial"/>
                          <a:ea typeface="Times New Roman"/>
                          <a:cs typeface="Times New Roman"/>
                        </a:rPr>
                        <a:t>- </a:t>
                      </a:r>
                      <a:r>
                        <a:rPr lang="es-CO" sz="1100" b="1">
                          <a:effectLst/>
                          <a:latin typeface="Arial"/>
                          <a:ea typeface="Times New Roman"/>
                          <a:cs typeface="Times New Roman"/>
                        </a:rPr>
                        <a:t>Transparencia de información: </a:t>
                      </a:r>
                      <a:r>
                        <a:rPr lang="es-CO" sz="1100">
                          <a:effectLst/>
                          <a:latin typeface="Arial"/>
                          <a:ea typeface="Times New Roman"/>
                          <a:cs typeface="Times New Roman"/>
                        </a:rPr>
                        <a:t>Tiene por objeto generar un ambiente de confianza, seguridad y franqueza entre la institución y la trabajadores, de tal forma que los clientes externos estén informados y conozcan las responsabilidades, procedimientos, reglas, normas y demás información generada por la institución, en un marco de abierta participación social y escrutinio públicos. </a:t>
                      </a:r>
                      <a:endParaRPr lang="es-CO" sz="1100">
                        <a:effectLst/>
                        <a:latin typeface="Calibri"/>
                        <a:ea typeface="Times New Roman"/>
                        <a:cs typeface="Times New Roman"/>
                      </a:endParaRPr>
                    </a:p>
                    <a:p>
                      <a:pPr algn="just">
                        <a:lnSpc>
                          <a:spcPct val="115000"/>
                        </a:lnSpc>
                        <a:spcAft>
                          <a:spcPts val="1000"/>
                        </a:spcAft>
                      </a:pPr>
                      <a:r>
                        <a:rPr lang="es-CO" sz="1100" b="1">
                          <a:effectLst/>
                          <a:latin typeface="Arial"/>
                          <a:ea typeface="Times New Roman"/>
                          <a:cs typeface="Times New Roman"/>
                        </a:rPr>
                        <a:t>- Práctica de la responsabilidad social</a:t>
                      </a:r>
                      <a:r>
                        <a:rPr lang="es-CO" sz="1100">
                          <a:effectLst/>
                          <a:latin typeface="Arial"/>
                          <a:ea typeface="Times New Roman"/>
                          <a:cs typeface="Times New Roman"/>
                        </a:rPr>
                        <a:t>: Diseñar piezas graficas donde hayan artículos técnicos de opinión e investigaciones </a:t>
                      </a:r>
                      <a:r>
                        <a:rPr lang="es-CO" sz="1100" i="1">
                          <a:effectLst/>
                          <a:latin typeface="Arial"/>
                          <a:ea typeface="Times New Roman"/>
                          <a:cs typeface="Times New Roman"/>
                        </a:rPr>
                        <a:t> </a:t>
                      </a:r>
                      <a:r>
                        <a:rPr lang="es-CO" sz="1100">
                          <a:effectLst/>
                          <a:latin typeface="Arial"/>
                          <a:ea typeface="Times New Roman"/>
                          <a:cs typeface="Times New Roman"/>
                        </a:rPr>
                        <a:t>orientados de la intervención organizacional, en reflexionar a través de nuestra producción conceptual para orientar a las personas que así lo requieran en la construcción de su rol profesional.</a:t>
                      </a:r>
                      <a:endParaRPr lang="es-CO" sz="1100">
                        <a:effectLst/>
                        <a:latin typeface="Calibri"/>
                        <a:ea typeface="Times New Roman"/>
                        <a:cs typeface="Times New Roman"/>
                      </a:endParaRPr>
                    </a:p>
                    <a:p>
                      <a:pPr algn="just">
                        <a:lnSpc>
                          <a:spcPct val="115000"/>
                        </a:lnSpc>
                        <a:spcAft>
                          <a:spcPts val="1000"/>
                        </a:spcAft>
                      </a:pPr>
                      <a:r>
                        <a:rPr lang="es-CO" sz="1100" b="1">
                          <a:effectLst/>
                          <a:latin typeface="Arial"/>
                          <a:ea typeface="Times New Roman"/>
                          <a:cs typeface="Times New Roman"/>
                        </a:rPr>
                        <a:t>- Autocontrol y autorregulación: </a:t>
                      </a:r>
                      <a:r>
                        <a:rPr lang="es-CO" sz="1100">
                          <a:effectLst/>
                          <a:latin typeface="Arial"/>
                          <a:ea typeface="Times New Roman"/>
                          <a:cs typeface="Times New Roman"/>
                        </a:rPr>
                        <a:t>Enseñar al funcionario a operativizar sus problemas.</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640483">
                <a:tc>
                  <a:txBody>
                    <a:bodyPr/>
                    <a:lstStyle/>
                    <a:p>
                      <a:pPr>
                        <a:lnSpc>
                          <a:spcPct val="115000"/>
                        </a:lnSpc>
                        <a:spcAft>
                          <a:spcPts val="1000"/>
                        </a:spcAft>
                      </a:pPr>
                      <a:r>
                        <a:rPr lang="es-CO" sz="1100" b="1" i="1">
                          <a:solidFill>
                            <a:srgbClr val="000000"/>
                          </a:solidFill>
                          <a:effectLst/>
                          <a:latin typeface="Arial"/>
                          <a:ea typeface="Times New Roman"/>
                          <a:cs typeface="Times New Roman"/>
                        </a:rPr>
                        <a:t>Responsable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dirty="0">
                          <a:solidFill>
                            <a:srgbClr val="000000"/>
                          </a:solidFill>
                          <a:effectLst/>
                          <a:latin typeface="Arial"/>
                          <a:ea typeface="Times New Roman"/>
                          <a:cs typeface="Times New Roman"/>
                        </a:rPr>
                        <a:t>Oficina de </a:t>
                      </a:r>
                      <a:r>
                        <a:rPr lang="es-CO" sz="1100" dirty="0" smtClean="0">
                          <a:solidFill>
                            <a:srgbClr val="000000"/>
                          </a:solidFill>
                          <a:effectLst/>
                          <a:latin typeface="Arial"/>
                          <a:ea typeface="Times New Roman"/>
                          <a:cs typeface="Times New Roman"/>
                        </a:rPr>
                        <a:t>Comunicaciones Gestión</a:t>
                      </a:r>
                      <a:r>
                        <a:rPr lang="es-CO" sz="1100" baseline="0" dirty="0" smtClean="0">
                          <a:solidFill>
                            <a:srgbClr val="000000"/>
                          </a:solidFill>
                          <a:effectLst/>
                          <a:latin typeface="Arial"/>
                          <a:ea typeface="Times New Roman"/>
                          <a:cs typeface="Times New Roman"/>
                        </a:rPr>
                        <a:t> Humana</a:t>
                      </a:r>
                      <a:endParaRPr lang="es-CO" sz="1100" dirty="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Tiempo</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a:solidFill>
                            <a:srgbClr val="000000"/>
                          </a:solidFill>
                          <a:effectLst/>
                          <a:latin typeface="Arial"/>
                          <a:ea typeface="Times New Roman"/>
                          <a:cs typeface="Times New Roman"/>
                        </a:rPr>
                        <a:t>Inicios de cada semestre</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100" b="1" i="1">
                          <a:solidFill>
                            <a:srgbClr val="000000"/>
                          </a:solidFill>
                          <a:effectLst/>
                          <a:latin typeface="Arial"/>
                          <a:ea typeface="Times New Roman"/>
                          <a:cs typeface="Times New Roman"/>
                        </a:rPr>
                        <a:t>Presupuesto</a:t>
                      </a:r>
                      <a:endParaRPr lang="es-CO" sz="1100">
                        <a:effectLst/>
                        <a:latin typeface="Calibri"/>
                        <a:ea typeface="Times New Roman"/>
                        <a:cs typeface="Times New Roman"/>
                      </a:endParaRPr>
                    </a:p>
                    <a:p>
                      <a:pPr>
                        <a:lnSpc>
                          <a:spcPct val="115000"/>
                        </a:lnSpc>
                        <a:spcAft>
                          <a:spcPts val="1000"/>
                        </a:spcAft>
                      </a:pPr>
                      <a:r>
                        <a:rPr lang="es-CO" sz="1100" b="1" i="1">
                          <a:solidFill>
                            <a:srgbClr val="000000"/>
                          </a:solidFill>
                          <a:effectLst/>
                          <a:latin typeface="Arial"/>
                          <a:ea typeface="Times New Roman"/>
                          <a:cs typeface="Times New Roman"/>
                        </a:rPr>
                        <a:t>PlegableS:200X</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effectLst/>
                        <a:latin typeface="Calibri"/>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43">
                <a:tc>
                  <a:txBody>
                    <a:bodyPr/>
                    <a:lstStyle/>
                    <a:p>
                      <a:pPr>
                        <a:lnSpc>
                          <a:spcPct val="115000"/>
                        </a:lnSpc>
                        <a:spcAft>
                          <a:spcPts val="1000"/>
                        </a:spcAft>
                      </a:pPr>
                      <a:r>
                        <a:rPr lang="es-CO" sz="1100" b="1" i="1">
                          <a:solidFill>
                            <a:srgbClr val="000000"/>
                          </a:solidFill>
                          <a:effectLst/>
                          <a:latin typeface="Arial"/>
                          <a:ea typeface="Times New Roman"/>
                          <a:cs typeface="Times New Roman"/>
                        </a:rPr>
                        <a:t>Indicador</a:t>
                      </a:r>
                      <a:endParaRPr lang="es-CO" sz="1100">
                        <a:effectLst/>
                        <a:latin typeface="Calibri"/>
                        <a:ea typeface="Times New Roman"/>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pPr>
                      <a:endParaRPr lang="es-CO" sz="1100" dirty="0">
                        <a:effectLst/>
                        <a:latin typeface="Calibri"/>
                        <a:cs typeface="Times New Roman"/>
                      </a:endParaRPr>
                    </a:p>
                  </a:txBody>
                  <a:tcPr marL="60325" marR="60325" marT="60325" marB="60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3098927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1495</Words>
  <Application>Microsoft Office PowerPoint</Application>
  <PresentationFormat>Presentación en pantalla (4:3)</PresentationFormat>
  <Paragraphs>166</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Davis Julian Esacmilla Franco</dc:creator>
  <cp:lastModifiedBy>Daniel Alejandro Angrino Betancurt</cp:lastModifiedBy>
  <cp:revision>42</cp:revision>
  <dcterms:created xsi:type="dcterms:W3CDTF">2012-02-15T20:46:48Z</dcterms:created>
  <dcterms:modified xsi:type="dcterms:W3CDTF">2013-06-17T15:45:55Z</dcterms:modified>
</cp:coreProperties>
</file>